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61" r:id="rId6"/>
    <p:sldId id="262" r:id="rId7"/>
    <p:sldId id="263"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6" d="100"/>
          <a:sy n="36" d="100"/>
        </p:scale>
        <p:origin x="3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SLB French" userId="8174c25a57081253" providerId="LiveId" clId="{24A57B06-A998-4FC3-AECD-4FD832D64EA7}"/>
    <pc:docChg chg="delSld modSld">
      <pc:chgData name="CSLB French" userId="8174c25a57081253" providerId="LiveId" clId="{24A57B06-A998-4FC3-AECD-4FD832D64EA7}" dt="2023-11-17T05:26:44.151" v="1" actId="2696"/>
      <pc:docMkLst>
        <pc:docMk/>
      </pc:docMkLst>
      <pc:sldChg chg="modSp mod">
        <pc:chgData name="CSLB French" userId="8174c25a57081253" providerId="LiveId" clId="{24A57B06-A998-4FC3-AECD-4FD832D64EA7}" dt="2023-11-17T05:24:54.066" v="0" actId="14100"/>
        <pc:sldMkLst>
          <pc:docMk/>
          <pc:sldMk cId="690336384" sldId="256"/>
        </pc:sldMkLst>
        <pc:spChg chg="mod">
          <ac:chgData name="CSLB French" userId="8174c25a57081253" providerId="LiveId" clId="{24A57B06-A998-4FC3-AECD-4FD832D64EA7}" dt="2023-11-17T05:24:54.066" v="0" actId="14100"/>
          <ac:spMkLst>
            <pc:docMk/>
            <pc:sldMk cId="690336384" sldId="256"/>
            <ac:spMk id="2" creationId="{3BC4FAB5-B823-42CD-81CE-D39D9F51D1B3}"/>
          </ac:spMkLst>
        </pc:spChg>
      </pc:sldChg>
      <pc:sldChg chg="del">
        <pc:chgData name="CSLB French" userId="8174c25a57081253" providerId="LiveId" clId="{24A57B06-A998-4FC3-AECD-4FD832D64EA7}" dt="2023-11-17T05:26:44.151" v="1" actId="2696"/>
        <pc:sldMkLst>
          <pc:docMk/>
          <pc:sldMk cId="1117329415"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A6933-0F8A-4909-BA5F-ABFF500014D9}"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32D7D-5C40-4978-9318-F716481620A0}" type="slidenum">
              <a:rPr lang="en-US" smtClean="0"/>
              <a:t>‹#›</a:t>
            </a:fld>
            <a:endParaRPr lang="en-US"/>
          </a:p>
        </p:txBody>
      </p:sp>
    </p:spTree>
    <p:extLst>
      <p:ext uri="{BB962C8B-B14F-4D97-AF65-F5344CB8AC3E}">
        <p14:creationId xmlns:p14="http://schemas.microsoft.com/office/powerpoint/2010/main" val="399612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A1F1-EA45-4C63-833C-E88FD8A55C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69A4FC-09C7-4328-ABEE-A8E643BBC6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BA080C-378A-4258-B887-D77F15A281CB}"/>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5" name="Footer Placeholder 4">
            <a:extLst>
              <a:ext uri="{FF2B5EF4-FFF2-40B4-BE49-F238E27FC236}">
                <a16:creationId xmlns:a16="http://schemas.microsoft.com/office/drawing/2014/main" id="{767C1730-CEFD-422E-87C9-93A90FC07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9056C-7079-4DD2-B1E0-4FDF7E5D0C91}"/>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250531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DC6D-93EE-40B8-99E8-39825CE339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F51CCB-A653-4BD0-87B2-9A143A1D55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2DAA2-E6EB-4B70-B0A1-3F6D8BE2F6EB}"/>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5" name="Footer Placeholder 4">
            <a:extLst>
              <a:ext uri="{FF2B5EF4-FFF2-40B4-BE49-F238E27FC236}">
                <a16:creationId xmlns:a16="http://schemas.microsoft.com/office/drawing/2014/main" id="{D6CF19CE-959E-4806-AF6A-639EFCC5F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696C5-3119-4FF4-8F84-0E68B79C338F}"/>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248906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ED658-027F-46B5-A88D-49E6E1318D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0EBC02-14FA-412C-A285-CE7118EEA7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31981-087B-4D22-ABDD-326A36591F09}"/>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5" name="Footer Placeholder 4">
            <a:extLst>
              <a:ext uri="{FF2B5EF4-FFF2-40B4-BE49-F238E27FC236}">
                <a16:creationId xmlns:a16="http://schemas.microsoft.com/office/drawing/2014/main" id="{63A27C17-6C0F-47F5-B89A-6791A2EBF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F56A3-DB2F-463D-A5CE-82D007B1F309}"/>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238763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FA15-57C0-4785-9876-0B9180CA2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E00AA1-C840-427E-97DB-6D06F26A6C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AE759-45E7-4B03-960C-7C1709897438}"/>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5" name="Footer Placeholder 4">
            <a:extLst>
              <a:ext uri="{FF2B5EF4-FFF2-40B4-BE49-F238E27FC236}">
                <a16:creationId xmlns:a16="http://schemas.microsoft.com/office/drawing/2014/main" id="{F44059B3-D46E-4FFF-A2FD-1706F81C3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9C1FD-5B54-44F1-B189-677E2A0B1F44}"/>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277908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1F85-86E7-4E73-B73B-CDF664A055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7D22F8-E997-49D9-A89D-987AB7E82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EEF66-07C3-4E5B-BBF4-341163C57EF5}"/>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5" name="Footer Placeholder 4">
            <a:extLst>
              <a:ext uri="{FF2B5EF4-FFF2-40B4-BE49-F238E27FC236}">
                <a16:creationId xmlns:a16="http://schemas.microsoft.com/office/drawing/2014/main" id="{04E059A9-6B22-4285-9165-CAA50AA10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18823-8874-4B7F-9D7A-23E90F2C3950}"/>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102422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E70E-955D-4743-AFBB-52EE9203F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7B3A1-6BCA-4FCA-91A1-E3DB578138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B22137-456C-4975-9313-0B50DCB3C0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22678A-1B6C-4B64-AB31-BB23ABE3D485}"/>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6" name="Footer Placeholder 5">
            <a:extLst>
              <a:ext uri="{FF2B5EF4-FFF2-40B4-BE49-F238E27FC236}">
                <a16:creationId xmlns:a16="http://schemas.microsoft.com/office/drawing/2014/main" id="{EFDE33D3-8124-4F2F-8F63-57E79313CB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8DAF2D-6FB9-489B-82AD-3727F0B01593}"/>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31348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8891-AFB4-477B-8ACE-5D7863ADEE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D869F-28A2-4F3C-919A-2D07515D7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76341-6DA3-4CD9-9742-5397C4FC3C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BB6BA2-AFE8-4BC4-9B76-08B8FE11FC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BF1DB5-DBE3-4364-85AB-DAE131119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908807-F8BE-47C4-8323-08AA91B73257}"/>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8" name="Footer Placeholder 7">
            <a:extLst>
              <a:ext uri="{FF2B5EF4-FFF2-40B4-BE49-F238E27FC236}">
                <a16:creationId xmlns:a16="http://schemas.microsoft.com/office/drawing/2014/main" id="{4D19FC20-09F4-496A-9144-0492AB038B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EEA43F-85AE-4AAC-A57D-2EFB5002AC4D}"/>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297746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AE7E-3FAF-475F-9911-ACDFAE4D54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26DEA3-42FB-451F-AFB3-7B9BD218B235}"/>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4" name="Footer Placeholder 3">
            <a:extLst>
              <a:ext uri="{FF2B5EF4-FFF2-40B4-BE49-F238E27FC236}">
                <a16:creationId xmlns:a16="http://schemas.microsoft.com/office/drawing/2014/main" id="{D82A69CF-B32B-4C0A-BAAE-C4197CB9F8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8A1D3E-F783-412A-904E-BE5BDF09966C}"/>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171399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53DEA-A6CD-4DA3-8254-1DF86A8BB725}"/>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3" name="Footer Placeholder 2">
            <a:extLst>
              <a:ext uri="{FF2B5EF4-FFF2-40B4-BE49-F238E27FC236}">
                <a16:creationId xmlns:a16="http://schemas.microsoft.com/office/drawing/2014/main" id="{36E7E94E-F01C-47F9-8E08-A35C43E972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723EEE-3525-4DB5-B27E-74E2B1A11DB8}"/>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73533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F209-F51A-4F51-88B2-90E0DA1AE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C0A309-F9EC-4B4D-A053-6D3D1E749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4C7A59-FD96-4B41-BCB2-1DB6FDC54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E9CC4-18EB-4B82-A9A4-0AD6E26BE9A1}"/>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6" name="Footer Placeholder 5">
            <a:extLst>
              <a:ext uri="{FF2B5EF4-FFF2-40B4-BE49-F238E27FC236}">
                <a16:creationId xmlns:a16="http://schemas.microsoft.com/office/drawing/2014/main" id="{034DE424-39B0-476C-9A3A-8B4C616CB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49A16A-7586-4667-95DE-25ADEEECCF44}"/>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107359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F7D1-447B-46E6-873F-C68DC425B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F4E398-EBD7-4156-80B4-7A4B9F2C4F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D7CF2-B50E-4176-B61A-5A0692CF0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89BE4E-650F-4191-9672-78D5FE54A3F6}"/>
              </a:ext>
            </a:extLst>
          </p:cNvPr>
          <p:cNvSpPr>
            <a:spLocks noGrp="1"/>
          </p:cNvSpPr>
          <p:nvPr>
            <p:ph type="dt" sz="half" idx="10"/>
          </p:nvPr>
        </p:nvSpPr>
        <p:spPr/>
        <p:txBody>
          <a:bodyPr/>
          <a:lstStyle/>
          <a:p>
            <a:fld id="{6C52C915-A9D2-4659-9508-2F77B5FEBB11}" type="datetimeFigureOut">
              <a:rPr lang="en-US" smtClean="0"/>
              <a:t>11/17/2023</a:t>
            </a:fld>
            <a:endParaRPr lang="en-US"/>
          </a:p>
        </p:txBody>
      </p:sp>
      <p:sp>
        <p:nvSpPr>
          <p:cNvPr id="6" name="Footer Placeholder 5">
            <a:extLst>
              <a:ext uri="{FF2B5EF4-FFF2-40B4-BE49-F238E27FC236}">
                <a16:creationId xmlns:a16="http://schemas.microsoft.com/office/drawing/2014/main" id="{AC81DD08-D82D-4E07-B9A5-2ED030866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BD2CB0-E8F0-4A37-BAFB-5E6E923C2C59}"/>
              </a:ext>
            </a:extLst>
          </p:cNvPr>
          <p:cNvSpPr>
            <a:spLocks noGrp="1"/>
          </p:cNvSpPr>
          <p:nvPr>
            <p:ph type="sldNum" sz="quarter" idx="12"/>
          </p:nvPr>
        </p:nvSpPr>
        <p:spPr/>
        <p:txBody>
          <a:bodyPr/>
          <a:lstStyle/>
          <a:p>
            <a:fld id="{1592707A-2C01-4945-88F1-009E1E458A1A}" type="slidenum">
              <a:rPr lang="en-US" smtClean="0"/>
              <a:t>‹#›</a:t>
            </a:fld>
            <a:endParaRPr lang="en-US"/>
          </a:p>
        </p:txBody>
      </p:sp>
    </p:spTree>
    <p:extLst>
      <p:ext uri="{BB962C8B-B14F-4D97-AF65-F5344CB8AC3E}">
        <p14:creationId xmlns:p14="http://schemas.microsoft.com/office/powerpoint/2010/main" val="186120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26F91-C9A2-4D9B-829B-7CE7E32EAD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62C049-0FC9-430C-A5C1-FBC3FB341D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79385-5100-494E-948B-CC562FFE7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2C915-A9D2-4659-9508-2F77B5FEBB11}" type="datetimeFigureOut">
              <a:rPr lang="en-US" smtClean="0"/>
              <a:t>11/17/2023</a:t>
            </a:fld>
            <a:endParaRPr lang="en-US"/>
          </a:p>
        </p:txBody>
      </p:sp>
      <p:sp>
        <p:nvSpPr>
          <p:cNvPr id="5" name="Footer Placeholder 4">
            <a:extLst>
              <a:ext uri="{FF2B5EF4-FFF2-40B4-BE49-F238E27FC236}">
                <a16:creationId xmlns:a16="http://schemas.microsoft.com/office/drawing/2014/main" id="{D4B02230-FD65-4D42-8F19-F9710BD38E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C08195-907B-4CA3-A7AC-1211E5A28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2707A-2C01-4945-88F1-009E1E458A1A}" type="slidenum">
              <a:rPr lang="en-US" smtClean="0"/>
              <a:t>‹#›</a:t>
            </a:fld>
            <a:endParaRPr lang="en-US"/>
          </a:p>
        </p:txBody>
      </p:sp>
    </p:spTree>
    <p:extLst>
      <p:ext uri="{BB962C8B-B14F-4D97-AF65-F5344CB8AC3E}">
        <p14:creationId xmlns:p14="http://schemas.microsoft.com/office/powerpoint/2010/main" val="2311273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thechristophersblog.org/2020/04/22/ashley-eckstein-th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403089" y="0"/>
            <a:ext cx="4788912"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4FAB5-B823-42CD-81CE-D39D9F51D1B3}"/>
              </a:ext>
            </a:extLst>
          </p:cNvPr>
          <p:cNvSpPr>
            <a:spLocks noGrp="1"/>
          </p:cNvSpPr>
          <p:nvPr>
            <p:ph type="ctrTitle"/>
          </p:nvPr>
        </p:nvSpPr>
        <p:spPr>
          <a:xfrm>
            <a:off x="7893699" y="640081"/>
            <a:ext cx="4154866" cy="3708895"/>
          </a:xfrm>
          <a:noFill/>
        </p:spPr>
        <p:txBody>
          <a:bodyPr>
            <a:normAutofit/>
          </a:bodyPr>
          <a:lstStyle/>
          <a:p>
            <a:pPr algn="l"/>
            <a:r>
              <a:rPr lang="en-US" sz="8000" dirty="0">
                <a:solidFill>
                  <a:schemeClr val="bg1"/>
                </a:solidFill>
                <a:latin typeface="Amiri" panose="00000500000000000000" pitchFamily="2" charset="-78"/>
                <a:ea typeface="Amiri" panose="00000500000000000000" pitchFamily="2" charset="-78"/>
                <a:cs typeface="Amiri" panose="00000500000000000000" pitchFamily="2" charset="-78"/>
              </a:rPr>
              <a:t>Ashley Eckstein</a:t>
            </a:r>
          </a:p>
        </p:txBody>
      </p:sp>
      <p:pic>
        <p:nvPicPr>
          <p:cNvPr id="7" name="Picture 6" descr="A picture containing person, outdoor, player, arm&#10;&#10;Description automatically generated">
            <a:extLst>
              <a:ext uri="{FF2B5EF4-FFF2-40B4-BE49-F238E27FC236}">
                <a16:creationId xmlns:a16="http://schemas.microsoft.com/office/drawing/2014/main" id="{56A2AB7A-CDDA-42C1-BAE7-E9B7DD540B4C}"/>
              </a:ext>
            </a:extLst>
          </p:cNvPr>
          <p:cNvPicPr>
            <a:picLocks noChangeAspect="1"/>
          </p:cNvPicPr>
          <p:nvPr/>
        </p:nvPicPr>
        <p:blipFill rotWithShape="1">
          <a:blip r:embed="rId2">
            <a:extLst>
              <a:ext uri="{28A0092B-C50C-407E-A947-70E740481C1C}">
                <a14:useLocalDpi xmlns:a14="http://schemas.microsoft.com/office/drawing/2010/main" val="0"/>
              </a:ext>
            </a:extLst>
          </a:blip>
          <a:srcRect r="2" b="8982"/>
          <a:stretch/>
        </p:blipFill>
        <p:spPr>
          <a:xfrm>
            <a:off x="20" y="10"/>
            <a:ext cx="7534636" cy="6857990"/>
          </a:xfrm>
          <a:prstGeom prst="rect">
            <a:avLst/>
          </a:prstGeom>
        </p:spPr>
      </p:pic>
      <p:sp>
        <p:nvSpPr>
          <p:cNvPr id="8" name="Footer Placeholder 7">
            <a:extLst>
              <a:ext uri="{FF2B5EF4-FFF2-40B4-BE49-F238E27FC236}">
                <a16:creationId xmlns:a16="http://schemas.microsoft.com/office/drawing/2014/main" id="{102045E7-A88B-4D31-8A4C-16C76B5741A2}"/>
              </a:ext>
            </a:extLst>
          </p:cNvPr>
          <p:cNvSpPr>
            <a:spLocks noGrp="1"/>
          </p:cNvSpPr>
          <p:nvPr>
            <p:ph type="ftr" sz="quarter" idx="11"/>
          </p:nvPr>
        </p:nvSpPr>
        <p:spPr>
          <a:xfrm>
            <a:off x="0" y="6492865"/>
            <a:ext cx="5898762" cy="365125"/>
          </a:xfrm>
        </p:spPr>
        <p:txBody>
          <a:bodyPr/>
          <a:lstStyle/>
          <a:p>
            <a:r>
              <a:rPr lang="en-US" dirty="0">
                <a:solidFill>
                  <a:schemeClr val="bg1"/>
                </a:solidFill>
              </a:rPr>
              <a:t>Photo Credit: Her Universe - https://pbs.twimg.com/media/D34j-DnUIAAm1LK.jpg:large</a:t>
            </a:r>
          </a:p>
        </p:txBody>
      </p:sp>
    </p:spTree>
    <p:extLst>
      <p:ext uri="{BB962C8B-B14F-4D97-AF65-F5344CB8AC3E}">
        <p14:creationId xmlns:p14="http://schemas.microsoft.com/office/powerpoint/2010/main" val="69033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oto Credit: Completed New Look Cinderella's Castle -https://www.wdwmagic.com/attractions/cinderella-castle/gallery/19aug2020-completed-new-look-cinderella-castle/38741.htm. ">
            <a:extLst>
              <a:ext uri="{FF2B5EF4-FFF2-40B4-BE49-F238E27FC236}">
                <a16:creationId xmlns:a16="http://schemas.microsoft.com/office/drawing/2014/main" id="{73E80522-A19A-4CEF-80CF-2D7B3292C34A}"/>
              </a:ext>
            </a:extLst>
          </p:cNvPr>
          <p:cNvPicPr>
            <a:picLocks noChangeAspect="1"/>
          </p:cNvPicPr>
          <p:nvPr/>
        </p:nvPicPr>
        <p:blipFill rotWithShape="1">
          <a:blip r:embed="rId2">
            <a:extLst>
              <a:ext uri="{28A0092B-C50C-407E-A947-70E740481C1C}">
                <a14:useLocalDpi xmlns:a14="http://schemas.microsoft.com/office/drawing/2010/main" val="0"/>
              </a:ext>
            </a:extLst>
          </a:blip>
          <a:srcRect t="23228" r="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extBox 2">
            <a:extLst>
              <a:ext uri="{FF2B5EF4-FFF2-40B4-BE49-F238E27FC236}">
                <a16:creationId xmlns:a16="http://schemas.microsoft.com/office/drawing/2014/main" id="{A617F9D4-C988-41BD-8CD0-463BBB23DC52}"/>
              </a:ext>
            </a:extLst>
          </p:cNvPr>
          <p:cNvSpPr txBox="1"/>
          <p:nvPr/>
        </p:nvSpPr>
        <p:spPr>
          <a:xfrm>
            <a:off x="643468" y="643467"/>
            <a:ext cx="4620584" cy="456713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400" dirty="0">
              <a:latin typeface="+mj-lt"/>
              <a:ea typeface="+mj-ea"/>
              <a:cs typeface="+mj-cs"/>
            </a:endParaRPr>
          </a:p>
        </p:txBody>
      </p:sp>
      <p:sp>
        <p:nvSpPr>
          <p:cNvPr id="6" name="TextBox 5">
            <a:extLst>
              <a:ext uri="{FF2B5EF4-FFF2-40B4-BE49-F238E27FC236}">
                <a16:creationId xmlns:a16="http://schemas.microsoft.com/office/drawing/2014/main" id="{A6289BC0-AEA6-47EC-BCA5-592C5D676D29}"/>
              </a:ext>
            </a:extLst>
          </p:cNvPr>
          <p:cNvSpPr txBox="1"/>
          <p:nvPr/>
        </p:nvSpPr>
        <p:spPr>
          <a:xfrm>
            <a:off x="363894" y="279918"/>
            <a:ext cx="6064898" cy="4770537"/>
          </a:xfrm>
          <a:prstGeom prst="rect">
            <a:avLst/>
          </a:prstGeom>
          <a:noFill/>
        </p:spPr>
        <p:txBody>
          <a:bodyPr wrap="square" rtlCol="0">
            <a:spAutoFit/>
          </a:bodyPr>
          <a:lstStyle/>
          <a:p>
            <a:r>
              <a:rPr lang="en-US" sz="4000" dirty="0">
                <a:latin typeface="Brush Script MT" panose="020B0604020202020204" pitchFamily="66" charset="0"/>
              </a:rPr>
              <a:t>“I grew up Disney”</a:t>
            </a:r>
          </a:p>
          <a:p>
            <a:r>
              <a:rPr lang="en-US" sz="1200" dirty="0">
                <a:latin typeface="Brush Script MT" panose="020B0604020202020204" pitchFamily="66" charset="0"/>
              </a:rPr>
              <a:t>	-</a:t>
            </a:r>
            <a:r>
              <a:rPr lang="en-US" sz="1200" dirty="0"/>
              <a:t>Ashley Eckstein, “It’s Your Universe”</a:t>
            </a:r>
          </a:p>
          <a:p>
            <a:endParaRPr lang="en-US" sz="1200" dirty="0">
              <a:latin typeface="Brush Script MT" panose="020B0604020202020204" pitchFamily="66" charset="0"/>
            </a:endParaRPr>
          </a:p>
          <a:p>
            <a:endParaRPr lang="en-US" sz="1200" dirty="0">
              <a:latin typeface="Brush Script MT" panose="020B0604020202020204" pitchFamily="66" charset="0"/>
            </a:endParaRPr>
          </a:p>
          <a:p>
            <a:endParaRPr lang="en-US" sz="1200" dirty="0">
              <a:latin typeface="Brush Script MT" panose="020B0604020202020204" pitchFamily="66" charset="0"/>
            </a:endParaRPr>
          </a:p>
          <a:p>
            <a:r>
              <a:rPr lang="en-US" sz="2400" dirty="0"/>
              <a:t>Ashley Eckstein was born in 1981 and grew up in Orlando Florida.</a:t>
            </a:r>
          </a:p>
          <a:p>
            <a:endParaRPr lang="en-US" sz="2400" dirty="0"/>
          </a:p>
          <a:p>
            <a:r>
              <a:rPr lang="en-US" sz="2400" dirty="0"/>
              <a:t>Her parents worked at Disney World and she got to visit the park with her family all the time. </a:t>
            </a:r>
          </a:p>
          <a:p>
            <a:endParaRPr lang="en-US" sz="2400" dirty="0"/>
          </a:p>
          <a:p>
            <a:r>
              <a:rPr lang="en-US" sz="2400" dirty="0"/>
              <a:t>When she was 16 she started working at Disney World too and even got to perform in some of the parades.  </a:t>
            </a:r>
          </a:p>
        </p:txBody>
      </p:sp>
      <p:sp>
        <p:nvSpPr>
          <p:cNvPr id="7" name="TextBox 6">
            <a:extLst>
              <a:ext uri="{FF2B5EF4-FFF2-40B4-BE49-F238E27FC236}">
                <a16:creationId xmlns:a16="http://schemas.microsoft.com/office/drawing/2014/main" id="{02C5F652-2C2D-4155-9988-0C83E4076346}"/>
              </a:ext>
            </a:extLst>
          </p:cNvPr>
          <p:cNvSpPr txBox="1"/>
          <p:nvPr/>
        </p:nvSpPr>
        <p:spPr>
          <a:xfrm>
            <a:off x="8506866" y="6350465"/>
            <a:ext cx="4613693" cy="430887"/>
          </a:xfrm>
          <a:prstGeom prst="rect">
            <a:avLst/>
          </a:prstGeom>
          <a:noFill/>
        </p:spPr>
        <p:txBody>
          <a:bodyPr wrap="square" rtlCol="0">
            <a:spAutoFit/>
          </a:bodyPr>
          <a:lstStyle/>
          <a:p>
            <a:r>
              <a:rPr lang="en-US" sz="1100" dirty="0">
                <a:solidFill>
                  <a:schemeClr val="bg1"/>
                </a:solidFill>
              </a:rPr>
              <a:t>Photo Credit: Cinderella’s Castle – www.wdwmagic.com/attractions/Cinderella-castle/gallery</a:t>
            </a:r>
          </a:p>
        </p:txBody>
      </p:sp>
    </p:spTree>
    <p:extLst>
      <p:ext uri="{BB962C8B-B14F-4D97-AF65-F5344CB8AC3E}">
        <p14:creationId xmlns:p14="http://schemas.microsoft.com/office/powerpoint/2010/main" val="76013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533BF18B-C8A1-400D-BBBD-6103EC90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4DE8107-B9E2-4FD5-A2FE-96908E322601}"/>
              </a:ext>
            </a:extLst>
          </p:cNvPr>
          <p:cNvSpPr txBox="1"/>
          <p:nvPr/>
        </p:nvSpPr>
        <p:spPr>
          <a:xfrm>
            <a:off x="9267909" y="1677798"/>
            <a:ext cx="2469624" cy="3191382"/>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11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ith long blonde hair&#10;&#10;Description automatically generated with low confidence">
            <a:extLst>
              <a:ext uri="{FF2B5EF4-FFF2-40B4-BE49-F238E27FC236}">
                <a16:creationId xmlns:a16="http://schemas.microsoft.com/office/drawing/2014/main" id="{D41505C4-C5CC-470C-86F5-38F5BCCA451D}"/>
              </a:ext>
            </a:extLst>
          </p:cNvPr>
          <p:cNvPicPr>
            <a:picLocks noChangeAspect="1"/>
          </p:cNvPicPr>
          <p:nvPr/>
        </p:nvPicPr>
        <p:blipFill rotWithShape="1">
          <a:blip r:embed="rId2">
            <a:extLst>
              <a:ext uri="{28A0092B-C50C-407E-A947-70E740481C1C}">
                <a14:useLocalDpi xmlns:a14="http://schemas.microsoft.com/office/drawing/2010/main" val="0"/>
              </a:ext>
            </a:extLst>
          </a:blip>
          <a:srcRect r="2" b="5410"/>
          <a:stretch/>
        </p:blipFill>
        <p:spPr>
          <a:xfrm>
            <a:off x="545231" y="858525"/>
            <a:ext cx="3719192" cy="5211906"/>
          </a:xfrm>
          <a:prstGeom prst="rect">
            <a:avLst/>
          </a:prstGeom>
        </p:spPr>
      </p:pic>
      <p:pic>
        <p:nvPicPr>
          <p:cNvPr id="8" name="Picture 7" descr="A person posing for a picture&#10;&#10;Description automatically generated with medium confidence">
            <a:extLst>
              <a:ext uri="{FF2B5EF4-FFF2-40B4-BE49-F238E27FC236}">
                <a16:creationId xmlns:a16="http://schemas.microsoft.com/office/drawing/2014/main" id="{D5A8E125-B3B7-460C-B09C-E23A98BB6C54}"/>
              </a:ext>
            </a:extLst>
          </p:cNvPr>
          <p:cNvPicPr>
            <a:picLocks noChangeAspect="1"/>
          </p:cNvPicPr>
          <p:nvPr/>
        </p:nvPicPr>
        <p:blipFill rotWithShape="1">
          <a:blip r:embed="rId3">
            <a:extLst>
              <a:ext uri="{28A0092B-C50C-407E-A947-70E740481C1C}">
                <a14:useLocalDpi xmlns:a14="http://schemas.microsoft.com/office/drawing/2010/main" val="0"/>
              </a:ext>
            </a:extLst>
          </a:blip>
          <a:srcRect r="5" b="17592"/>
          <a:stretch/>
        </p:blipFill>
        <p:spPr>
          <a:xfrm>
            <a:off x="4483388" y="858524"/>
            <a:ext cx="3685032" cy="2505456"/>
          </a:xfrm>
          <a:prstGeom prst="rect">
            <a:avLst/>
          </a:prstGeom>
        </p:spPr>
      </p:pic>
      <p:pic>
        <p:nvPicPr>
          <p:cNvPr id="6" name="Picture 5" descr="A person holding a book&#10;&#10;Description automatically generated with medium confidence">
            <a:extLst>
              <a:ext uri="{FF2B5EF4-FFF2-40B4-BE49-F238E27FC236}">
                <a16:creationId xmlns:a16="http://schemas.microsoft.com/office/drawing/2014/main" id="{A7260C08-06DD-44D4-90B8-F5FC48793D9F}"/>
              </a:ext>
            </a:extLst>
          </p:cNvPr>
          <p:cNvPicPr>
            <a:picLocks noChangeAspect="1"/>
          </p:cNvPicPr>
          <p:nvPr/>
        </p:nvPicPr>
        <p:blipFill rotWithShape="1">
          <a:blip r:embed="rId4">
            <a:extLst>
              <a:ext uri="{28A0092B-C50C-407E-A947-70E740481C1C}">
                <a14:useLocalDpi xmlns:a14="http://schemas.microsoft.com/office/drawing/2010/main" val="0"/>
              </a:ext>
            </a:extLst>
          </a:blip>
          <a:srcRect r="2192"/>
          <a:stretch/>
        </p:blipFill>
        <p:spPr>
          <a:xfrm>
            <a:off x="4457712" y="3564974"/>
            <a:ext cx="3685031" cy="2505456"/>
          </a:xfrm>
          <a:prstGeom prst="rect">
            <a:avLst/>
          </a:prstGeom>
        </p:spPr>
      </p:pic>
      <p:sp>
        <p:nvSpPr>
          <p:cNvPr id="19" name="Rectangle 1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0AC34C-4310-4F07-830F-0F508704B463}"/>
              </a:ext>
            </a:extLst>
          </p:cNvPr>
          <p:cNvSpPr txBox="1"/>
          <p:nvPr/>
        </p:nvSpPr>
        <p:spPr>
          <a:xfrm>
            <a:off x="8514827" y="664307"/>
            <a:ext cx="3375088" cy="5262979"/>
          </a:xfrm>
          <a:prstGeom prst="rect">
            <a:avLst/>
          </a:prstGeom>
          <a:noFill/>
        </p:spPr>
        <p:txBody>
          <a:bodyPr wrap="square" rtlCol="0">
            <a:spAutoFit/>
          </a:bodyPr>
          <a:lstStyle/>
          <a:p>
            <a:r>
              <a:rPr lang="en-US" sz="2400" dirty="0">
                <a:latin typeface="Brush Script MT" panose="03060802040406070304" pitchFamily="66" charset="0"/>
              </a:rPr>
              <a:t>“As a kid, I loved the Disney Channel, and I always dreamed of being on it myself” </a:t>
            </a:r>
            <a:r>
              <a:rPr lang="en-US" sz="1200" dirty="0">
                <a:latin typeface="Brush Script MT" panose="03060802040406070304" pitchFamily="66" charset="0"/>
              </a:rPr>
              <a:t> -</a:t>
            </a:r>
            <a:r>
              <a:rPr lang="en-US" sz="1200" dirty="0"/>
              <a:t>Ashley Eckstein, “It’s Your Universe”</a:t>
            </a:r>
          </a:p>
          <a:p>
            <a:endParaRPr lang="en-US" dirty="0"/>
          </a:p>
          <a:p>
            <a:r>
              <a:rPr lang="en-US" dirty="0"/>
              <a:t> So, at age 18 she moved to L. A. by herself to live that dream. </a:t>
            </a:r>
          </a:p>
          <a:p>
            <a:endParaRPr lang="en-US" dirty="0"/>
          </a:p>
          <a:p>
            <a:r>
              <a:rPr lang="en-US" dirty="0"/>
              <a:t>After a few short gigs and a lot of rejection, she became the recurring character,  Muffy, on “That’s So Raven.”</a:t>
            </a:r>
          </a:p>
          <a:p>
            <a:endParaRPr lang="en-US" dirty="0"/>
          </a:p>
          <a:p>
            <a:r>
              <a:rPr lang="en-US" dirty="0"/>
              <a:t>Then she got the acting break that would change her life. She was cast as one of the leading characters, Ahsoka Tano, for “Star Wars the Clone Wars”.</a:t>
            </a:r>
          </a:p>
        </p:txBody>
      </p:sp>
      <p:sp>
        <p:nvSpPr>
          <p:cNvPr id="12" name="TextBox 11">
            <a:extLst>
              <a:ext uri="{FF2B5EF4-FFF2-40B4-BE49-F238E27FC236}">
                <a16:creationId xmlns:a16="http://schemas.microsoft.com/office/drawing/2014/main" id="{2D7AE7F1-7EE9-4939-A8F7-18E0CED76821}"/>
              </a:ext>
            </a:extLst>
          </p:cNvPr>
          <p:cNvSpPr txBox="1"/>
          <p:nvPr/>
        </p:nvSpPr>
        <p:spPr>
          <a:xfrm>
            <a:off x="524298" y="5824209"/>
            <a:ext cx="3782371" cy="246221"/>
          </a:xfrm>
          <a:prstGeom prst="rect">
            <a:avLst/>
          </a:prstGeom>
          <a:noFill/>
        </p:spPr>
        <p:txBody>
          <a:bodyPr wrap="square" rtlCol="0">
            <a:spAutoFit/>
          </a:bodyPr>
          <a:lstStyle/>
          <a:p>
            <a:r>
              <a:rPr lang="en-US" sz="1000" dirty="0">
                <a:solidFill>
                  <a:schemeClr val="bg1">
                    <a:lumMod val="95000"/>
                  </a:schemeClr>
                </a:solidFill>
              </a:rPr>
              <a:t>Photo Credit: Ashley Eckstein – “It’s Your Universe”</a:t>
            </a:r>
          </a:p>
        </p:txBody>
      </p:sp>
      <p:sp>
        <p:nvSpPr>
          <p:cNvPr id="14" name="TextBox 13">
            <a:extLst>
              <a:ext uri="{FF2B5EF4-FFF2-40B4-BE49-F238E27FC236}">
                <a16:creationId xmlns:a16="http://schemas.microsoft.com/office/drawing/2014/main" id="{0CE3D9DE-B353-4104-9C7A-3090B54E43DA}"/>
              </a:ext>
            </a:extLst>
          </p:cNvPr>
          <p:cNvSpPr txBox="1"/>
          <p:nvPr/>
        </p:nvSpPr>
        <p:spPr>
          <a:xfrm>
            <a:off x="4580389" y="2818701"/>
            <a:ext cx="1132514" cy="369332"/>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D5B517D2-B514-4483-B328-6DE73F265704}"/>
              </a:ext>
            </a:extLst>
          </p:cNvPr>
          <p:cNvSpPr txBox="1"/>
          <p:nvPr/>
        </p:nvSpPr>
        <p:spPr>
          <a:xfrm>
            <a:off x="4405807" y="3169915"/>
            <a:ext cx="3309422" cy="246221"/>
          </a:xfrm>
          <a:prstGeom prst="rect">
            <a:avLst/>
          </a:prstGeom>
          <a:noFill/>
        </p:spPr>
        <p:txBody>
          <a:bodyPr wrap="square" rtlCol="0">
            <a:spAutoFit/>
          </a:bodyPr>
          <a:lstStyle/>
          <a:p>
            <a:r>
              <a:rPr lang="en-US" sz="1000" dirty="0">
                <a:solidFill>
                  <a:schemeClr val="bg2">
                    <a:lumMod val="75000"/>
                  </a:schemeClr>
                </a:solidFill>
              </a:rPr>
              <a:t>Photo Credit: Her Universe – blog.heruniverse.com</a:t>
            </a:r>
          </a:p>
        </p:txBody>
      </p:sp>
      <p:sp>
        <p:nvSpPr>
          <p:cNvPr id="22" name="TextBox 21">
            <a:extLst>
              <a:ext uri="{FF2B5EF4-FFF2-40B4-BE49-F238E27FC236}">
                <a16:creationId xmlns:a16="http://schemas.microsoft.com/office/drawing/2014/main" id="{650001DA-B560-4935-96A6-4B9B42096A78}"/>
              </a:ext>
            </a:extLst>
          </p:cNvPr>
          <p:cNvSpPr txBox="1"/>
          <p:nvPr/>
        </p:nvSpPr>
        <p:spPr>
          <a:xfrm>
            <a:off x="5654179" y="5876365"/>
            <a:ext cx="3699546" cy="246221"/>
          </a:xfrm>
          <a:prstGeom prst="rect">
            <a:avLst/>
          </a:prstGeom>
          <a:noFill/>
        </p:spPr>
        <p:txBody>
          <a:bodyPr wrap="square" rtlCol="0">
            <a:spAutoFit/>
          </a:bodyPr>
          <a:lstStyle/>
          <a:p>
            <a:r>
              <a:rPr lang="en-US" sz="1000" dirty="0"/>
              <a:t>Photo Credit: Lyra Hale – www.fangirlish.com</a:t>
            </a:r>
          </a:p>
        </p:txBody>
      </p:sp>
      <p:sp>
        <p:nvSpPr>
          <p:cNvPr id="29" name="TextBox 28">
            <a:extLst>
              <a:ext uri="{FF2B5EF4-FFF2-40B4-BE49-F238E27FC236}">
                <a16:creationId xmlns:a16="http://schemas.microsoft.com/office/drawing/2014/main" id="{853ECDD3-E3E8-4B8E-BDAB-656228A389A8}"/>
              </a:ext>
            </a:extLst>
          </p:cNvPr>
          <p:cNvSpPr txBox="1"/>
          <p:nvPr/>
        </p:nvSpPr>
        <p:spPr>
          <a:xfrm>
            <a:off x="302084" y="39354"/>
            <a:ext cx="6206393" cy="830997"/>
          </a:xfrm>
          <a:prstGeom prst="rect">
            <a:avLst/>
          </a:prstGeom>
          <a:noFill/>
        </p:spPr>
        <p:txBody>
          <a:bodyPr wrap="square" rtlCol="0">
            <a:spAutoFit/>
          </a:bodyPr>
          <a:lstStyle/>
          <a:p>
            <a:r>
              <a:rPr lang="en-US" sz="4800" dirty="0">
                <a:latin typeface="Brush Script MT" panose="03060802040406070304" pitchFamily="66" charset="0"/>
              </a:rPr>
              <a:t>“Dream it. Do it.”</a:t>
            </a:r>
            <a:endParaRPr lang="en-US" sz="1200" dirty="0"/>
          </a:p>
        </p:txBody>
      </p:sp>
      <p:sp>
        <p:nvSpPr>
          <p:cNvPr id="36" name="TextBox 35">
            <a:extLst>
              <a:ext uri="{FF2B5EF4-FFF2-40B4-BE49-F238E27FC236}">
                <a16:creationId xmlns:a16="http://schemas.microsoft.com/office/drawing/2014/main" id="{3086C57A-809F-4FF6-80F8-7BBA8EA3AC68}"/>
              </a:ext>
            </a:extLst>
          </p:cNvPr>
          <p:cNvSpPr txBox="1"/>
          <p:nvPr/>
        </p:nvSpPr>
        <p:spPr>
          <a:xfrm>
            <a:off x="2529888" y="624763"/>
            <a:ext cx="1709671" cy="276999"/>
          </a:xfrm>
          <a:prstGeom prst="rect">
            <a:avLst/>
          </a:prstGeom>
          <a:noFill/>
        </p:spPr>
        <p:txBody>
          <a:bodyPr wrap="square" rtlCol="0">
            <a:spAutoFit/>
          </a:bodyPr>
          <a:lstStyle/>
          <a:p>
            <a:r>
              <a:rPr lang="en-US" sz="1200" dirty="0"/>
              <a:t>- Ashley Eckstein</a:t>
            </a:r>
          </a:p>
        </p:txBody>
      </p:sp>
    </p:spTree>
    <p:extLst>
      <p:ext uri="{BB962C8B-B14F-4D97-AF65-F5344CB8AC3E}">
        <p14:creationId xmlns:p14="http://schemas.microsoft.com/office/powerpoint/2010/main" val="2434465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3">
            <a:extLst>
              <a:ext uri="{FF2B5EF4-FFF2-40B4-BE49-F238E27FC236}">
                <a16:creationId xmlns:a16="http://schemas.microsoft.com/office/drawing/2014/main" id="{0AA75791-ABD6-45E2-B58A-77112BD0F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5">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7" name="Rectangle 56">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A person wearing a blue skirt&#10;&#10;Description automatically generated with medium confidence">
            <a:extLst>
              <a:ext uri="{FF2B5EF4-FFF2-40B4-BE49-F238E27FC236}">
                <a16:creationId xmlns:a16="http://schemas.microsoft.com/office/drawing/2014/main" id="{FC4137C8-D777-4B13-8FF7-42FED9764219}"/>
              </a:ext>
            </a:extLst>
          </p:cNvPr>
          <p:cNvPicPr>
            <a:picLocks noChangeAspect="1"/>
          </p:cNvPicPr>
          <p:nvPr/>
        </p:nvPicPr>
        <p:blipFill rotWithShape="1">
          <a:blip r:embed="rId2">
            <a:extLst>
              <a:ext uri="{28A0092B-C50C-407E-A947-70E740481C1C}">
                <a14:useLocalDpi xmlns:a14="http://schemas.microsoft.com/office/drawing/2010/main" val="0"/>
              </a:ext>
            </a:extLst>
          </a:blip>
          <a:srcRect l="16368" r="9771" b="-3"/>
          <a:stretch/>
        </p:blipFill>
        <p:spPr>
          <a:xfrm>
            <a:off x="549281" y="2133600"/>
            <a:ext cx="2280713" cy="4172921"/>
          </a:xfrm>
          <a:prstGeom prst="rect">
            <a:avLst/>
          </a:prstGeom>
          <a:effectLst>
            <a:outerShdw blurRad="508000" dist="101600" dir="5400000" algn="tl" rotWithShape="0">
              <a:prstClr val="black">
                <a:alpha val="10000"/>
              </a:prstClr>
            </a:outerShdw>
          </a:effectLst>
        </p:spPr>
      </p:pic>
      <p:sp>
        <p:nvSpPr>
          <p:cNvPr id="3" name="TextBox 2">
            <a:extLst>
              <a:ext uri="{FF2B5EF4-FFF2-40B4-BE49-F238E27FC236}">
                <a16:creationId xmlns:a16="http://schemas.microsoft.com/office/drawing/2014/main" id="{DDE6F04A-0FD1-47AD-AA3B-915080F13562}"/>
              </a:ext>
            </a:extLst>
          </p:cNvPr>
          <p:cNvSpPr txBox="1"/>
          <p:nvPr/>
        </p:nvSpPr>
        <p:spPr>
          <a:xfrm>
            <a:off x="8328816" y="1963024"/>
            <a:ext cx="3313114" cy="3879192"/>
          </a:xfrm>
          <a:prstGeom prst="rect">
            <a:avLst/>
          </a:prstGeom>
        </p:spPr>
        <p:txBody>
          <a:bodyPr vert="horz" lIns="91440" tIns="45720" rIns="91440" bIns="45720" rtlCol="0" anchor="t">
            <a:normAutofit/>
          </a:bodyPr>
          <a:lstStyle/>
          <a:p>
            <a:pPr>
              <a:lnSpc>
                <a:spcPct val="90000"/>
              </a:lnSpc>
              <a:spcAft>
                <a:spcPts val="600"/>
              </a:spcAft>
            </a:pPr>
            <a:endParaRPr lang="en-US" sz="2000" dirty="0">
              <a:solidFill>
                <a:schemeClr val="tx1">
                  <a:alpha val="60000"/>
                </a:schemeClr>
              </a:solidFill>
            </a:endParaRPr>
          </a:p>
        </p:txBody>
      </p:sp>
      <p:pic>
        <p:nvPicPr>
          <p:cNvPr id="11" name="Picture 10" descr="A person posing for a picture&#10;&#10;Description automatically generated with medium confidence">
            <a:extLst>
              <a:ext uri="{FF2B5EF4-FFF2-40B4-BE49-F238E27FC236}">
                <a16:creationId xmlns:a16="http://schemas.microsoft.com/office/drawing/2014/main" id="{C43E18A3-4B52-40A6-A2A3-C0793286CB30}"/>
              </a:ext>
            </a:extLst>
          </p:cNvPr>
          <p:cNvPicPr>
            <a:picLocks noChangeAspect="1"/>
          </p:cNvPicPr>
          <p:nvPr/>
        </p:nvPicPr>
        <p:blipFill rotWithShape="1">
          <a:blip r:embed="rId3">
            <a:extLst>
              <a:ext uri="{28A0092B-C50C-407E-A947-70E740481C1C}">
                <a14:useLocalDpi xmlns:a14="http://schemas.microsoft.com/office/drawing/2010/main" val="0"/>
              </a:ext>
            </a:extLst>
          </a:blip>
          <a:srcRect l="18444" r="7634"/>
          <a:stretch/>
        </p:blipFill>
        <p:spPr>
          <a:xfrm>
            <a:off x="3009941" y="2133600"/>
            <a:ext cx="2282400" cy="4172400"/>
          </a:xfrm>
          <a:prstGeom prst="rect">
            <a:avLst/>
          </a:prstGeom>
          <a:effectLst>
            <a:outerShdw blurRad="508000" dist="101600" dir="5400000" algn="tl" rotWithShape="0">
              <a:prstClr val="black">
                <a:alpha val="10000"/>
              </a:prstClr>
            </a:outerShdw>
          </a:effectLst>
        </p:spPr>
      </p:pic>
      <p:pic>
        <p:nvPicPr>
          <p:cNvPr id="7" name="Picture 6" descr="A person in a black dress&#10;&#10;Description automatically generated with medium confidence">
            <a:extLst>
              <a:ext uri="{FF2B5EF4-FFF2-40B4-BE49-F238E27FC236}">
                <a16:creationId xmlns:a16="http://schemas.microsoft.com/office/drawing/2014/main" id="{6F98FAF3-1112-4664-BD3C-329E47A3C92A}"/>
              </a:ext>
            </a:extLst>
          </p:cNvPr>
          <p:cNvPicPr>
            <a:picLocks noChangeAspect="1"/>
          </p:cNvPicPr>
          <p:nvPr/>
        </p:nvPicPr>
        <p:blipFill rotWithShape="1">
          <a:blip r:embed="rId4">
            <a:extLst>
              <a:ext uri="{28A0092B-C50C-407E-A947-70E740481C1C}">
                <a14:useLocalDpi xmlns:a14="http://schemas.microsoft.com/office/drawing/2010/main" val="0"/>
              </a:ext>
            </a:extLst>
          </a:blip>
          <a:srcRect l="11646" r="6403"/>
          <a:stretch/>
        </p:blipFill>
        <p:spPr>
          <a:xfrm>
            <a:off x="5472289" y="2133600"/>
            <a:ext cx="2282400" cy="4172400"/>
          </a:xfrm>
          <a:prstGeom prst="rect">
            <a:avLst/>
          </a:prstGeom>
        </p:spPr>
      </p:pic>
      <p:sp>
        <p:nvSpPr>
          <p:cNvPr id="2" name="TextBox 1">
            <a:extLst>
              <a:ext uri="{FF2B5EF4-FFF2-40B4-BE49-F238E27FC236}">
                <a16:creationId xmlns:a16="http://schemas.microsoft.com/office/drawing/2014/main" id="{E0DA593F-0531-4A1E-9ABB-9F3767471E21}"/>
              </a:ext>
            </a:extLst>
          </p:cNvPr>
          <p:cNvSpPr txBox="1"/>
          <p:nvPr/>
        </p:nvSpPr>
        <p:spPr>
          <a:xfrm>
            <a:off x="400047" y="267916"/>
            <a:ext cx="7074544" cy="1384995"/>
          </a:xfrm>
          <a:prstGeom prst="rect">
            <a:avLst/>
          </a:prstGeom>
          <a:noFill/>
        </p:spPr>
        <p:txBody>
          <a:bodyPr wrap="square" rtlCol="0">
            <a:spAutoFit/>
          </a:bodyPr>
          <a:lstStyle/>
          <a:p>
            <a:r>
              <a:rPr lang="en-US" dirty="0"/>
              <a:t> </a:t>
            </a:r>
            <a:r>
              <a:rPr lang="en-US" sz="2800" dirty="0">
                <a:latin typeface="Brush Script MT" panose="03060802040406070304" pitchFamily="66" charset="0"/>
              </a:rPr>
              <a:t>“Now that I was the voice of Ahsoka Tano, my life was immersed in the Star Wars universe…I wanted to show off my Star Wars fandom with my attire.”</a:t>
            </a:r>
            <a:endParaRPr lang="en-US" sz="2800" dirty="0"/>
          </a:p>
        </p:txBody>
      </p:sp>
      <p:sp>
        <p:nvSpPr>
          <p:cNvPr id="4" name="TextBox 3">
            <a:extLst>
              <a:ext uri="{FF2B5EF4-FFF2-40B4-BE49-F238E27FC236}">
                <a16:creationId xmlns:a16="http://schemas.microsoft.com/office/drawing/2014/main" id="{F7160904-8E70-4E67-956D-92929D434E51}"/>
              </a:ext>
            </a:extLst>
          </p:cNvPr>
          <p:cNvSpPr txBox="1"/>
          <p:nvPr/>
        </p:nvSpPr>
        <p:spPr>
          <a:xfrm>
            <a:off x="4482064" y="1554701"/>
            <a:ext cx="3227871" cy="338554"/>
          </a:xfrm>
          <a:prstGeom prst="rect">
            <a:avLst/>
          </a:prstGeom>
          <a:noFill/>
        </p:spPr>
        <p:txBody>
          <a:bodyPr wrap="none" rtlCol="0">
            <a:spAutoFit/>
          </a:bodyPr>
          <a:lstStyle/>
          <a:p>
            <a:r>
              <a:rPr lang="en-US" sz="1600" dirty="0"/>
              <a:t>-Ashley </a:t>
            </a:r>
            <a:r>
              <a:rPr lang="en-US" sz="1600" dirty="0" err="1"/>
              <a:t>Eckstien</a:t>
            </a:r>
            <a:r>
              <a:rPr lang="en-US" sz="1600" dirty="0"/>
              <a:t>, “It’s Your Universe”</a:t>
            </a:r>
          </a:p>
        </p:txBody>
      </p:sp>
      <p:sp>
        <p:nvSpPr>
          <p:cNvPr id="5" name="TextBox 4">
            <a:extLst>
              <a:ext uri="{FF2B5EF4-FFF2-40B4-BE49-F238E27FC236}">
                <a16:creationId xmlns:a16="http://schemas.microsoft.com/office/drawing/2014/main" id="{8445BC3B-4A14-4D50-8388-105A92675759}"/>
              </a:ext>
            </a:extLst>
          </p:cNvPr>
          <p:cNvSpPr txBox="1"/>
          <p:nvPr/>
        </p:nvSpPr>
        <p:spPr>
          <a:xfrm>
            <a:off x="7958302" y="1015784"/>
            <a:ext cx="4197292" cy="4708981"/>
          </a:xfrm>
          <a:prstGeom prst="rect">
            <a:avLst/>
          </a:prstGeom>
          <a:noFill/>
        </p:spPr>
        <p:txBody>
          <a:bodyPr wrap="square" rtlCol="0">
            <a:spAutoFit/>
          </a:bodyPr>
          <a:lstStyle/>
          <a:p>
            <a:r>
              <a:rPr lang="en-US" sz="2000" dirty="0"/>
              <a:t>Now that Ashley Eckstein was travelling to Star Wars conventions all the time, she wanted something themed to wear.</a:t>
            </a:r>
          </a:p>
          <a:p>
            <a:endParaRPr lang="en-US" sz="2000" dirty="0"/>
          </a:p>
          <a:p>
            <a:r>
              <a:rPr lang="en-US" sz="2000" dirty="0"/>
              <a:t>When she discovered that no one made Star Wars clothing for women and girls, she decided to do something about it.</a:t>
            </a:r>
          </a:p>
          <a:p>
            <a:endParaRPr lang="en-US" sz="2000" dirty="0"/>
          </a:p>
          <a:p>
            <a:r>
              <a:rPr lang="en-US" sz="2000" dirty="0"/>
              <a:t>On June 22, 2010, Ashley founded “Her Universe” and using her influence with Lucasfilm as an actress, she was able to get a license to sell Star Wars merchandise</a:t>
            </a:r>
            <a:r>
              <a:rPr lang="en-US" dirty="0"/>
              <a:t>. </a:t>
            </a:r>
          </a:p>
        </p:txBody>
      </p:sp>
      <p:sp>
        <p:nvSpPr>
          <p:cNvPr id="6" name="TextBox 5">
            <a:extLst>
              <a:ext uri="{FF2B5EF4-FFF2-40B4-BE49-F238E27FC236}">
                <a16:creationId xmlns:a16="http://schemas.microsoft.com/office/drawing/2014/main" id="{393DA710-3D9A-4FE4-8503-1C6DFC675829}"/>
              </a:ext>
            </a:extLst>
          </p:cNvPr>
          <p:cNvSpPr txBox="1"/>
          <p:nvPr/>
        </p:nvSpPr>
        <p:spPr>
          <a:xfrm>
            <a:off x="400047" y="6442745"/>
            <a:ext cx="3979006" cy="246221"/>
          </a:xfrm>
          <a:prstGeom prst="rect">
            <a:avLst/>
          </a:prstGeom>
          <a:noFill/>
        </p:spPr>
        <p:txBody>
          <a:bodyPr wrap="square" rtlCol="0">
            <a:spAutoFit/>
          </a:bodyPr>
          <a:lstStyle/>
          <a:p>
            <a:r>
              <a:rPr lang="en-US" sz="1000" dirty="0"/>
              <a:t>Photo Credit: Her Universe – www.heruniverse.com</a:t>
            </a:r>
          </a:p>
        </p:txBody>
      </p:sp>
    </p:spTree>
    <p:extLst>
      <p:ext uri="{BB962C8B-B14F-4D97-AF65-F5344CB8AC3E}">
        <p14:creationId xmlns:p14="http://schemas.microsoft.com/office/powerpoint/2010/main" val="38244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AEECF78C-1048-456C-88A0-441412321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292608"/>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person wearing a yellow dress&#10;&#10;Description automatically generated with low confidence">
            <a:extLst>
              <a:ext uri="{FF2B5EF4-FFF2-40B4-BE49-F238E27FC236}">
                <a16:creationId xmlns:a16="http://schemas.microsoft.com/office/drawing/2014/main" id="{9EE53847-4B22-45DC-8A0E-6CE12D444120}"/>
              </a:ext>
            </a:extLst>
          </p:cNvPr>
          <p:cNvPicPr>
            <a:picLocks noChangeAspect="1"/>
          </p:cNvPicPr>
          <p:nvPr/>
        </p:nvPicPr>
        <p:blipFill rotWithShape="1">
          <a:blip r:embed="rId2">
            <a:extLst>
              <a:ext uri="{28A0092B-C50C-407E-A947-70E740481C1C}">
                <a14:useLocalDpi xmlns:a14="http://schemas.microsoft.com/office/drawing/2010/main" val="0"/>
              </a:ext>
            </a:extLst>
          </a:blip>
          <a:srcRect l="23917" r="2604" b="-4"/>
          <a:stretch/>
        </p:blipFill>
        <p:spPr>
          <a:xfrm>
            <a:off x="-6" y="457200"/>
            <a:ext cx="1598364" cy="2852928"/>
          </a:xfrm>
          <a:custGeom>
            <a:avLst/>
            <a:gdLst/>
            <a:ahLst/>
            <a:cxnLst/>
            <a:rect l="l" t="t" r="r" b="b"/>
            <a:pathLst>
              <a:path w="1598364" h="2852928">
                <a:moveTo>
                  <a:pt x="171900" y="0"/>
                </a:moveTo>
                <a:cubicBezTo>
                  <a:pt x="959714" y="0"/>
                  <a:pt x="1598364" y="638650"/>
                  <a:pt x="1598364" y="1426464"/>
                </a:cubicBezTo>
                <a:cubicBezTo>
                  <a:pt x="1598364" y="2214278"/>
                  <a:pt x="959714" y="2852928"/>
                  <a:pt x="171900" y="2852928"/>
                </a:cubicBezTo>
                <a:cubicBezTo>
                  <a:pt x="122662" y="2852928"/>
                  <a:pt x="74006" y="2850433"/>
                  <a:pt x="26052" y="2845563"/>
                </a:cubicBezTo>
                <a:lnTo>
                  <a:pt x="0" y="2841587"/>
                </a:lnTo>
                <a:lnTo>
                  <a:pt x="0" y="11341"/>
                </a:lnTo>
                <a:lnTo>
                  <a:pt x="26052" y="7365"/>
                </a:lnTo>
                <a:cubicBezTo>
                  <a:pt x="74006" y="2495"/>
                  <a:pt x="122662" y="0"/>
                  <a:pt x="171900" y="0"/>
                </a:cubicBezTo>
                <a:close/>
              </a:path>
            </a:pathLst>
          </a:custGeom>
        </p:spPr>
      </p:pic>
      <p:sp>
        <p:nvSpPr>
          <p:cNvPr id="30" name="Oval 29">
            <a:extLst>
              <a:ext uri="{FF2B5EF4-FFF2-40B4-BE49-F238E27FC236}">
                <a16:creationId xmlns:a16="http://schemas.microsoft.com/office/drawing/2014/main" id="{F4C8155D-EBB3-4B50-B945-2D47A2C5C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78307"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A person in a dress&#10;&#10;Description automatically generated with low confidence">
            <a:extLst>
              <a:ext uri="{FF2B5EF4-FFF2-40B4-BE49-F238E27FC236}">
                <a16:creationId xmlns:a16="http://schemas.microsoft.com/office/drawing/2014/main" id="{064C25B5-6700-4703-A16C-92D2F8586934}"/>
              </a:ext>
            </a:extLst>
          </p:cNvPr>
          <p:cNvPicPr>
            <a:picLocks noChangeAspect="1"/>
          </p:cNvPicPr>
          <p:nvPr/>
        </p:nvPicPr>
        <p:blipFill rotWithShape="1">
          <a:blip r:embed="rId3">
            <a:extLst>
              <a:ext uri="{28A0092B-C50C-407E-A947-70E740481C1C}">
                <a14:useLocalDpi xmlns:a14="http://schemas.microsoft.com/office/drawing/2010/main" val="0"/>
              </a:ext>
            </a:extLst>
          </a:blip>
          <a:srcRect r="1" b="23751"/>
          <a:stretch/>
        </p:blipFill>
        <p:spPr>
          <a:xfrm>
            <a:off x="2142899"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2" name="Oval 31">
            <a:extLst>
              <a:ext uri="{FF2B5EF4-FFF2-40B4-BE49-F238E27FC236}">
                <a16:creationId xmlns:a16="http://schemas.microsoft.com/office/drawing/2014/main" id="{EE99A833-6C48-4919-98F7-4D15C7369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5776" y="2926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icture containing person, clothing, person, wearing&#10;&#10;Description automatically generated">
            <a:extLst>
              <a:ext uri="{FF2B5EF4-FFF2-40B4-BE49-F238E27FC236}">
                <a16:creationId xmlns:a16="http://schemas.microsoft.com/office/drawing/2014/main" id="{7B637420-E776-4A4F-BEC6-A9C0119369B4}"/>
              </a:ext>
            </a:extLst>
          </p:cNvPr>
          <p:cNvPicPr>
            <a:picLocks noChangeAspect="1"/>
          </p:cNvPicPr>
          <p:nvPr/>
        </p:nvPicPr>
        <p:blipFill rotWithShape="1">
          <a:blip r:embed="rId4">
            <a:extLst>
              <a:ext uri="{28A0092B-C50C-407E-A947-70E740481C1C}">
                <a14:useLocalDpi xmlns:a14="http://schemas.microsoft.com/office/drawing/2010/main" val="0"/>
              </a:ext>
            </a:extLst>
          </a:blip>
          <a:srcRect r="1" b="23751"/>
          <a:stretch/>
        </p:blipFill>
        <p:spPr>
          <a:xfrm>
            <a:off x="5540368" y="4572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4" name="Oval 33">
            <a:extLst>
              <a:ext uri="{FF2B5EF4-FFF2-40B4-BE49-F238E27FC236}">
                <a16:creationId xmlns:a16="http://schemas.microsoft.com/office/drawing/2014/main" id="{CF523106-7311-45AB-A97A-9BE6E22AC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3245" y="302170"/>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person, clothing, young, standing&#10;&#10;Description automatically generated">
            <a:extLst>
              <a:ext uri="{FF2B5EF4-FFF2-40B4-BE49-F238E27FC236}">
                <a16:creationId xmlns:a16="http://schemas.microsoft.com/office/drawing/2014/main" id="{CB0526AF-239C-40B2-B84C-498C72479EA2}"/>
              </a:ext>
            </a:extLst>
          </p:cNvPr>
          <p:cNvPicPr>
            <a:picLocks noChangeAspect="1"/>
          </p:cNvPicPr>
          <p:nvPr/>
        </p:nvPicPr>
        <p:blipFill rotWithShape="1">
          <a:blip r:embed="rId5">
            <a:extLst>
              <a:ext uri="{28A0092B-C50C-407E-A947-70E740481C1C}">
                <a14:useLocalDpi xmlns:a14="http://schemas.microsoft.com/office/drawing/2010/main" val="0"/>
              </a:ext>
            </a:extLst>
          </a:blip>
          <a:srcRect t="23750" r="1" b="1"/>
          <a:stretch/>
        </p:blipFill>
        <p:spPr>
          <a:xfrm>
            <a:off x="8937837" y="466762"/>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 name="TextBox 1">
            <a:extLst>
              <a:ext uri="{FF2B5EF4-FFF2-40B4-BE49-F238E27FC236}">
                <a16:creationId xmlns:a16="http://schemas.microsoft.com/office/drawing/2014/main" id="{1B404D98-ECE3-4A7F-AB07-D6CFD7B832B6}"/>
              </a:ext>
            </a:extLst>
          </p:cNvPr>
          <p:cNvSpPr txBox="1"/>
          <p:nvPr/>
        </p:nvSpPr>
        <p:spPr>
          <a:xfrm>
            <a:off x="316531" y="4164348"/>
            <a:ext cx="6109436" cy="1492796"/>
          </a:xfrm>
          <a:prstGeom prst="rect">
            <a:avLst/>
          </a:prstGeom>
        </p:spPr>
        <p:txBody>
          <a:bodyPr vert="horz" lIns="91440" tIns="45720" rIns="91440" bIns="45720" rtlCol="0" anchor="t">
            <a:noAutofit/>
          </a:bodyPr>
          <a:lstStyle/>
          <a:p>
            <a:pPr>
              <a:lnSpc>
                <a:spcPct val="90000"/>
              </a:lnSpc>
              <a:spcAft>
                <a:spcPts val="600"/>
              </a:spcAft>
            </a:pPr>
            <a:r>
              <a:rPr lang="en-US" sz="2800" dirty="0"/>
              <a:t>Though Her Universe started with just the Star Wars fandom, it grew out to incorporate many, many other fanbases! Some of these include Marvel, Harry Potter, D.C., Disney, Avatar the Last Airbender, etc.</a:t>
            </a:r>
          </a:p>
        </p:txBody>
      </p:sp>
      <p:sp>
        <p:nvSpPr>
          <p:cNvPr id="36" name="Oval 35">
            <a:extLst>
              <a:ext uri="{FF2B5EF4-FFF2-40B4-BE49-F238E27FC236}">
                <a16:creationId xmlns:a16="http://schemas.microsoft.com/office/drawing/2014/main" id="{7C1CFE70-2BD5-4661-8AF9-D097E65E7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9027" y="338505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person in a red garment&#10;&#10;Description automatically generated with low confidence">
            <a:extLst>
              <a:ext uri="{FF2B5EF4-FFF2-40B4-BE49-F238E27FC236}">
                <a16:creationId xmlns:a16="http://schemas.microsoft.com/office/drawing/2014/main" id="{5FE206E8-E8C7-4414-A0C4-29E42D5E68E4}"/>
              </a:ext>
            </a:extLst>
          </p:cNvPr>
          <p:cNvPicPr>
            <a:picLocks noChangeAspect="1"/>
          </p:cNvPicPr>
          <p:nvPr/>
        </p:nvPicPr>
        <p:blipFill rotWithShape="1">
          <a:blip r:embed="rId6">
            <a:extLst>
              <a:ext uri="{28A0092B-C50C-407E-A947-70E740481C1C}">
                <a14:useLocalDpi xmlns:a14="http://schemas.microsoft.com/office/drawing/2010/main" val="0"/>
              </a:ext>
            </a:extLst>
          </a:blip>
          <a:srcRect r="1" b="23751"/>
          <a:stretch/>
        </p:blipFill>
        <p:spPr>
          <a:xfrm>
            <a:off x="7223619" y="354965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38" name="Freeform: Shape 37">
            <a:extLst>
              <a:ext uri="{FF2B5EF4-FFF2-40B4-BE49-F238E27FC236}">
                <a16:creationId xmlns:a16="http://schemas.microsoft.com/office/drawing/2014/main" id="{5A6B4445-DDB3-4971-8FBA-4DCAF08C0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429044" y="3319690"/>
            <a:ext cx="1762956" cy="3182112"/>
          </a:xfrm>
          <a:custGeom>
            <a:avLst/>
            <a:gdLst>
              <a:gd name="connsiteX0" fmla="*/ 171900 w 1762956"/>
              <a:gd name="connsiteY0" fmla="*/ 0 h 3182112"/>
              <a:gd name="connsiteX1" fmla="*/ 1762956 w 1762956"/>
              <a:gd name="connsiteY1" fmla="*/ 1591056 h 3182112"/>
              <a:gd name="connsiteX2" fmla="*/ 171900 w 1762956"/>
              <a:gd name="connsiteY2" fmla="*/ 3182112 h 3182112"/>
              <a:gd name="connsiteX3" fmla="*/ 9224 w 1762956"/>
              <a:gd name="connsiteY3" fmla="*/ 3173898 h 3182112"/>
              <a:gd name="connsiteX4" fmla="*/ 0 w 1762956"/>
              <a:gd name="connsiteY4" fmla="*/ 3172490 h 3182112"/>
              <a:gd name="connsiteX5" fmla="*/ 0 w 1762956"/>
              <a:gd name="connsiteY5" fmla="*/ 9622 h 3182112"/>
              <a:gd name="connsiteX6" fmla="*/ 9224 w 1762956"/>
              <a:gd name="connsiteY6" fmla="*/ 8215 h 3182112"/>
              <a:gd name="connsiteX7" fmla="*/ 171900 w 1762956"/>
              <a:gd name="connsiteY7" fmla="*/ 0 h 318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956" h="3182112">
                <a:moveTo>
                  <a:pt x="171900" y="0"/>
                </a:moveTo>
                <a:cubicBezTo>
                  <a:pt x="1050616" y="0"/>
                  <a:pt x="1762956" y="712340"/>
                  <a:pt x="1762956" y="1591056"/>
                </a:cubicBezTo>
                <a:cubicBezTo>
                  <a:pt x="1762956" y="2469772"/>
                  <a:pt x="1050616" y="3182112"/>
                  <a:pt x="171900" y="3182112"/>
                </a:cubicBezTo>
                <a:cubicBezTo>
                  <a:pt x="116980" y="3182112"/>
                  <a:pt x="62710" y="3179330"/>
                  <a:pt x="9224" y="3173898"/>
                </a:cubicBezTo>
                <a:lnTo>
                  <a:pt x="0" y="3172490"/>
                </a:lnTo>
                <a:lnTo>
                  <a:pt x="0" y="9622"/>
                </a:lnTo>
                <a:lnTo>
                  <a:pt x="9224" y="8215"/>
                </a:lnTo>
                <a:cubicBezTo>
                  <a:pt x="62710" y="2783"/>
                  <a:pt x="116980" y="0"/>
                  <a:pt x="1719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erson in a blue dress&#10;&#10;Description automatically generated with medium confidence">
            <a:extLst>
              <a:ext uri="{FF2B5EF4-FFF2-40B4-BE49-F238E27FC236}">
                <a16:creationId xmlns:a16="http://schemas.microsoft.com/office/drawing/2014/main" id="{CCA6A718-5133-43B5-BAB3-C7D7CCFA963D}"/>
              </a:ext>
            </a:extLst>
          </p:cNvPr>
          <p:cNvPicPr>
            <a:picLocks noChangeAspect="1"/>
          </p:cNvPicPr>
          <p:nvPr/>
        </p:nvPicPr>
        <p:blipFill rotWithShape="1">
          <a:blip r:embed="rId7">
            <a:extLst>
              <a:ext uri="{28A0092B-C50C-407E-A947-70E740481C1C}">
                <a14:useLocalDpi xmlns:a14="http://schemas.microsoft.com/office/drawing/2010/main" val="0"/>
              </a:ext>
            </a:extLst>
          </a:blip>
          <a:srcRect l="7361" r="19160" b="-4"/>
          <a:stretch/>
        </p:blipFill>
        <p:spPr>
          <a:xfrm>
            <a:off x="10593636" y="3484282"/>
            <a:ext cx="1598364" cy="2852928"/>
          </a:xfrm>
          <a:custGeom>
            <a:avLst/>
            <a:gdLst/>
            <a:ahLst/>
            <a:cxnLst/>
            <a:rect l="l" t="t" r="r" b="b"/>
            <a:pathLst>
              <a:path w="1598364" h="2852928">
                <a:moveTo>
                  <a:pt x="1426464" y="0"/>
                </a:moveTo>
                <a:cubicBezTo>
                  <a:pt x="1475702" y="0"/>
                  <a:pt x="1524358" y="2495"/>
                  <a:pt x="1572312" y="7365"/>
                </a:cubicBezTo>
                <a:lnTo>
                  <a:pt x="1598364" y="11341"/>
                </a:lnTo>
                <a:lnTo>
                  <a:pt x="1598364" y="2841587"/>
                </a:lnTo>
                <a:lnTo>
                  <a:pt x="1572312" y="2845563"/>
                </a:lnTo>
                <a:cubicBezTo>
                  <a:pt x="1524358" y="2850433"/>
                  <a:pt x="1475702" y="2852928"/>
                  <a:pt x="1426464" y="2852928"/>
                </a:cubicBezTo>
                <a:cubicBezTo>
                  <a:pt x="638650" y="2852928"/>
                  <a:pt x="0" y="2214278"/>
                  <a:pt x="0" y="1426464"/>
                </a:cubicBezTo>
                <a:cubicBezTo>
                  <a:pt x="0" y="638650"/>
                  <a:pt x="638650" y="0"/>
                  <a:pt x="1426464" y="0"/>
                </a:cubicBezTo>
                <a:close/>
              </a:path>
            </a:pathLst>
          </a:custGeom>
        </p:spPr>
      </p:pic>
      <p:sp>
        <p:nvSpPr>
          <p:cNvPr id="3" name="TextBox 2">
            <a:extLst>
              <a:ext uri="{FF2B5EF4-FFF2-40B4-BE49-F238E27FC236}">
                <a16:creationId xmlns:a16="http://schemas.microsoft.com/office/drawing/2014/main" id="{FA7BCF1E-3135-474B-81C5-0D36FF6D46F5}"/>
              </a:ext>
            </a:extLst>
          </p:cNvPr>
          <p:cNvSpPr txBox="1"/>
          <p:nvPr/>
        </p:nvSpPr>
        <p:spPr>
          <a:xfrm>
            <a:off x="8557888" y="6580254"/>
            <a:ext cx="4480598" cy="276999"/>
          </a:xfrm>
          <a:prstGeom prst="rect">
            <a:avLst/>
          </a:prstGeom>
          <a:noFill/>
        </p:spPr>
        <p:txBody>
          <a:bodyPr wrap="square" rtlCol="0">
            <a:spAutoFit/>
          </a:bodyPr>
          <a:lstStyle/>
          <a:p>
            <a:r>
              <a:rPr lang="en-US" sz="1200" dirty="0"/>
              <a:t>Photo Credit: Her Universe – www.heruniverse.com</a:t>
            </a:r>
          </a:p>
        </p:txBody>
      </p:sp>
    </p:spTree>
    <p:extLst>
      <p:ext uri="{BB962C8B-B14F-4D97-AF65-F5344CB8AC3E}">
        <p14:creationId xmlns:p14="http://schemas.microsoft.com/office/powerpoint/2010/main" val="240039976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A person in a white dress dancing on a stage with other people&#10;&#10;Description automatically generated with low confidence">
            <a:extLst>
              <a:ext uri="{FF2B5EF4-FFF2-40B4-BE49-F238E27FC236}">
                <a16:creationId xmlns:a16="http://schemas.microsoft.com/office/drawing/2014/main" id="{170E6DD8-07CF-4083-B473-00CBDA96A7B2}"/>
              </a:ext>
            </a:extLst>
          </p:cNvPr>
          <p:cNvPicPr>
            <a:picLocks noChangeAspect="1"/>
          </p:cNvPicPr>
          <p:nvPr/>
        </p:nvPicPr>
        <p:blipFill rotWithShape="1">
          <a:blip r:embed="rId2">
            <a:extLst>
              <a:ext uri="{28A0092B-C50C-407E-A947-70E740481C1C}">
                <a14:useLocalDpi xmlns:a14="http://schemas.microsoft.com/office/drawing/2010/main" val="0"/>
              </a:ext>
            </a:extLst>
          </a:blip>
          <a:srcRect t="9277" r="-1" b="6431"/>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B578FDE8-FAE6-44A5-8345-B641128BF6F6}"/>
              </a:ext>
            </a:extLst>
          </p:cNvPr>
          <p:cNvSpPr txBox="1"/>
          <p:nvPr/>
        </p:nvSpPr>
        <p:spPr>
          <a:xfrm>
            <a:off x="130953" y="4194029"/>
            <a:ext cx="9565028" cy="1967489"/>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dirty="0"/>
              <a:t>Ashley Eckstein wanted Her Universe to be a community. She not only started the company so women would have something to wear to show their fandoms, but also to stop the bullying that girls were facing for liking things like Star Wars. Her Universe started having a “Fangirl of the Day” which was a social media shoutout to a different fangirl every day, showing that none of them were alone.</a:t>
            </a:r>
          </a:p>
          <a:p>
            <a:pPr>
              <a:lnSpc>
                <a:spcPct val="90000"/>
              </a:lnSpc>
              <a:spcAft>
                <a:spcPts val="600"/>
              </a:spcAft>
            </a:pPr>
            <a:endParaRPr lang="en-US" dirty="0"/>
          </a:p>
          <a:p>
            <a:pPr>
              <a:lnSpc>
                <a:spcPct val="90000"/>
              </a:lnSpc>
              <a:spcAft>
                <a:spcPts val="600"/>
              </a:spcAft>
            </a:pPr>
            <a:r>
              <a:rPr lang="en-US" dirty="0"/>
              <a:t>Ashley also started an annual fashion show at the San Diego Comic Con where fans could submit their designs and 20 would be selected to participate in the fashion show. The prize would be a spot in designing the next line for Her Universe!</a:t>
            </a:r>
          </a:p>
        </p:txBody>
      </p:sp>
      <p:sp>
        <p:nvSpPr>
          <p:cNvPr id="3" name="TextBox 2">
            <a:extLst>
              <a:ext uri="{FF2B5EF4-FFF2-40B4-BE49-F238E27FC236}">
                <a16:creationId xmlns:a16="http://schemas.microsoft.com/office/drawing/2014/main" id="{C434F317-844E-4337-BD25-AD11367272CB}"/>
              </a:ext>
            </a:extLst>
          </p:cNvPr>
          <p:cNvSpPr txBox="1"/>
          <p:nvPr/>
        </p:nvSpPr>
        <p:spPr>
          <a:xfrm>
            <a:off x="0" y="6611779"/>
            <a:ext cx="3129094" cy="246221"/>
          </a:xfrm>
          <a:prstGeom prst="rect">
            <a:avLst/>
          </a:prstGeom>
          <a:noFill/>
        </p:spPr>
        <p:txBody>
          <a:bodyPr wrap="square" rtlCol="0">
            <a:spAutoFit/>
          </a:bodyPr>
          <a:lstStyle/>
          <a:p>
            <a:r>
              <a:rPr lang="en-US" sz="1000" dirty="0">
                <a:solidFill>
                  <a:schemeClr val="bg1"/>
                </a:solidFill>
              </a:rPr>
              <a:t>Photo Credit: Her Universe- www.heruniverse.com</a:t>
            </a:r>
          </a:p>
        </p:txBody>
      </p:sp>
      <p:sp>
        <p:nvSpPr>
          <p:cNvPr id="6" name="TextBox 5">
            <a:extLst>
              <a:ext uri="{FF2B5EF4-FFF2-40B4-BE49-F238E27FC236}">
                <a16:creationId xmlns:a16="http://schemas.microsoft.com/office/drawing/2014/main" id="{9704D539-9090-4BCB-B088-871BDF0A8731}"/>
              </a:ext>
            </a:extLst>
          </p:cNvPr>
          <p:cNvSpPr txBox="1"/>
          <p:nvPr/>
        </p:nvSpPr>
        <p:spPr>
          <a:xfrm>
            <a:off x="6962158" y="127987"/>
            <a:ext cx="5095434" cy="843308"/>
          </a:xfrm>
          <a:prstGeom prst="rect">
            <a:avLst/>
          </a:prstGeom>
          <a:noFill/>
        </p:spPr>
        <p:txBody>
          <a:bodyPr wrap="none" rtlCol="0">
            <a:spAutoFit/>
          </a:bodyPr>
          <a:lstStyle/>
          <a:p>
            <a:pPr>
              <a:lnSpc>
                <a:spcPct val="90000"/>
              </a:lnSpc>
              <a:spcAft>
                <a:spcPts val="600"/>
              </a:spcAft>
            </a:pPr>
            <a:r>
              <a:rPr lang="en-US" sz="2400" dirty="0">
                <a:solidFill>
                  <a:schemeClr val="bg1"/>
                </a:solidFill>
                <a:latin typeface="Brush Script MT" panose="03060802040406070304" pitchFamily="66" charset="0"/>
              </a:rPr>
              <a:t>“Her Universe is a merchandise line, </a:t>
            </a:r>
          </a:p>
          <a:p>
            <a:pPr>
              <a:lnSpc>
                <a:spcPct val="90000"/>
              </a:lnSpc>
              <a:spcAft>
                <a:spcPts val="600"/>
              </a:spcAft>
            </a:pPr>
            <a:r>
              <a:rPr lang="en-US" sz="2400" dirty="0">
                <a:solidFill>
                  <a:schemeClr val="bg1"/>
                </a:solidFill>
                <a:latin typeface="Brush Script MT" panose="03060802040406070304" pitchFamily="66" charset="0"/>
              </a:rPr>
              <a:t>	but more importantly it is a community”</a:t>
            </a:r>
          </a:p>
        </p:txBody>
      </p:sp>
      <p:sp>
        <p:nvSpPr>
          <p:cNvPr id="7" name="TextBox 6">
            <a:extLst>
              <a:ext uri="{FF2B5EF4-FFF2-40B4-BE49-F238E27FC236}">
                <a16:creationId xmlns:a16="http://schemas.microsoft.com/office/drawing/2014/main" id="{CDC40235-02EF-4E60-9F04-565F3EB16DA8}"/>
              </a:ext>
            </a:extLst>
          </p:cNvPr>
          <p:cNvSpPr txBox="1"/>
          <p:nvPr/>
        </p:nvSpPr>
        <p:spPr>
          <a:xfrm>
            <a:off x="10707880" y="848184"/>
            <a:ext cx="2324456" cy="246221"/>
          </a:xfrm>
          <a:prstGeom prst="rect">
            <a:avLst/>
          </a:prstGeom>
          <a:noFill/>
        </p:spPr>
        <p:txBody>
          <a:bodyPr wrap="square" rtlCol="0">
            <a:spAutoFit/>
          </a:bodyPr>
          <a:lstStyle/>
          <a:p>
            <a:r>
              <a:rPr lang="en-US" sz="1000" dirty="0">
                <a:solidFill>
                  <a:schemeClr val="bg1"/>
                </a:solidFill>
              </a:rPr>
              <a:t>- Ashley Eckstein</a:t>
            </a:r>
          </a:p>
        </p:txBody>
      </p:sp>
    </p:spTree>
    <p:extLst>
      <p:ext uri="{BB962C8B-B14F-4D97-AF65-F5344CB8AC3E}">
        <p14:creationId xmlns:p14="http://schemas.microsoft.com/office/powerpoint/2010/main" val="403350791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blue&#10;&#10;Description automatically generated">
            <a:extLst>
              <a:ext uri="{FF2B5EF4-FFF2-40B4-BE49-F238E27FC236}">
                <a16:creationId xmlns:a16="http://schemas.microsoft.com/office/drawing/2014/main" id="{8D0A08EB-BCE8-4897-B658-E726391BB06B}"/>
              </a:ext>
            </a:extLst>
          </p:cNvPr>
          <p:cNvPicPr>
            <a:picLocks noChangeAspect="1"/>
          </p:cNvPicPr>
          <p:nvPr/>
        </p:nvPicPr>
        <p:blipFill rotWithShape="1">
          <a:blip r:embed="rId2">
            <a:extLst>
              <a:ext uri="{28A0092B-C50C-407E-A947-70E740481C1C}">
                <a14:useLocalDpi xmlns:a14="http://schemas.microsoft.com/office/drawing/2010/main" val="0"/>
              </a:ext>
            </a:extLst>
          </a:blip>
          <a:srcRect t="10667" r="-2" b="5972"/>
          <a:stretch/>
        </p:blipFill>
        <p:spPr>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8" name="Picture 7">
            <a:extLst>
              <a:ext uri="{FF2B5EF4-FFF2-40B4-BE49-F238E27FC236}">
                <a16:creationId xmlns:a16="http://schemas.microsoft.com/office/drawing/2014/main" id="{3C05E8A2-863E-40DA-92FC-CBC6368091CB}"/>
              </a:ext>
            </a:extLst>
          </p:cNvPr>
          <p:cNvPicPr>
            <a:picLocks noChangeAspect="1"/>
          </p:cNvPicPr>
          <p:nvPr/>
        </p:nvPicPr>
        <p:blipFill rotWithShape="1">
          <a:blip r:embed="rId3">
            <a:extLst>
              <a:ext uri="{28A0092B-C50C-407E-A947-70E740481C1C}">
                <a14:useLocalDpi xmlns:a14="http://schemas.microsoft.com/office/drawing/2010/main" val="0"/>
              </a:ext>
            </a:extLst>
          </a:blip>
          <a:srcRect b="412"/>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4" name="Picture 3" descr="A picture containing accessory, bag&#10;&#10;Description automatically generated">
            <a:extLst>
              <a:ext uri="{FF2B5EF4-FFF2-40B4-BE49-F238E27FC236}">
                <a16:creationId xmlns:a16="http://schemas.microsoft.com/office/drawing/2014/main" id="{3FEE4F63-C8BC-4FE8-856A-A056FCC26D31}"/>
              </a:ext>
            </a:extLst>
          </p:cNvPr>
          <p:cNvPicPr>
            <a:picLocks noChangeAspect="1"/>
          </p:cNvPicPr>
          <p:nvPr/>
        </p:nvPicPr>
        <p:blipFill rotWithShape="1">
          <a:blip r:embed="rId4">
            <a:extLst>
              <a:ext uri="{28A0092B-C50C-407E-A947-70E740481C1C}">
                <a14:useLocalDpi xmlns:a14="http://schemas.microsoft.com/office/drawing/2010/main" val="0"/>
              </a:ext>
            </a:extLst>
          </a:blip>
          <a:srcRect t="7563"/>
          <a:stretch/>
        </p:blipFill>
        <p:spPr>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
        <p:nvSpPr>
          <p:cNvPr id="3" name="TextBox 2">
            <a:extLst>
              <a:ext uri="{FF2B5EF4-FFF2-40B4-BE49-F238E27FC236}">
                <a16:creationId xmlns:a16="http://schemas.microsoft.com/office/drawing/2014/main" id="{5A59B838-A191-4F2B-85E1-D96D7896BC69}"/>
              </a:ext>
            </a:extLst>
          </p:cNvPr>
          <p:cNvSpPr txBox="1"/>
          <p:nvPr/>
        </p:nvSpPr>
        <p:spPr>
          <a:xfrm>
            <a:off x="0" y="6551802"/>
            <a:ext cx="4706224" cy="276999"/>
          </a:xfrm>
          <a:prstGeom prst="rect">
            <a:avLst/>
          </a:prstGeom>
          <a:noFill/>
        </p:spPr>
        <p:txBody>
          <a:bodyPr wrap="square" rtlCol="0">
            <a:spAutoFit/>
          </a:bodyPr>
          <a:lstStyle/>
          <a:p>
            <a:r>
              <a:rPr lang="en-US" sz="1200" dirty="0"/>
              <a:t>Photo Credit: Her Universe – www.heruniverse.com</a:t>
            </a:r>
          </a:p>
        </p:txBody>
      </p:sp>
      <p:sp>
        <p:nvSpPr>
          <p:cNvPr id="2" name="TextBox 1">
            <a:extLst>
              <a:ext uri="{FF2B5EF4-FFF2-40B4-BE49-F238E27FC236}">
                <a16:creationId xmlns:a16="http://schemas.microsoft.com/office/drawing/2014/main" id="{E0D7D4A0-59B8-404A-B9B9-E09B364049EF}"/>
              </a:ext>
            </a:extLst>
          </p:cNvPr>
          <p:cNvSpPr txBox="1"/>
          <p:nvPr/>
        </p:nvSpPr>
        <p:spPr>
          <a:xfrm>
            <a:off x="4406845" y="3917677"/>
            <a:ext cx="6946955" cy="2604926"/>
          </a:xfrm>
          <a:prstGeom prst="rect">
            <a:avLst/>
          </a:prstGeom>
        </p:spPr>
        <p:txBody>
          <a:bodyPr vert="horz" lIns="91440" tIns="45720" rIns="91440" bIns="45720" rtlCol="0">
            <a:normAutofit/>
          </a:bodyPr>
          <a:lstStyle/>
          <a:p>
            <a:pPr>
              <a:lnSpc>
                <a:spcPct val="90000"/>
              </a:lnSpc>
              <a:spcAft>
                <a:spcPts val="600"/>
              </a:spcAft>
            </a:pPr>
            <a:r>
              <a:rPr lang="en-US" sz="2000" dirty="0"/>
              <a:t>In October 2016, Her Universe became part of the Hot Topic family of brands. This opened opportunities for them to continue growing and to collaborate with other companies.</a:t>
            </a:r>
          </a:p>
          <a:p>
            <a:pPr>
              <a:lnSpc>
                <a:spcPct val="90000"/>
              </a:lnSpc>
              <a:spcAft>
                <a:spcPts val="600"/>
              </a:spcAft>
            </a:pPr>
            <a:endParaRPr lang="en-US" sz="2000" dirty="0"/>
          </a:p>
          <a:p>
            <a:pPr>
              <a:lnSpc>
                <a:spcPct val="90000"/>
              </a:lnSpc>
              <a:spcAft>
                <a:spcPts val="600"/>
              </a:spcAft>
            </a:pPr>
            <a:r>
              <a:rPr lang="en-US" sz="2000" dirty="0"/>
              <a:t>Her Universe created another branch called Our Universe that also dealt with Men’s wear. Her Universe also collaborated with businesses like </a:t>
            </a:r>
            <a:r>
              <a:rPr lang="en-US" sz="2000" dirty="0" err="1"/>
              <a:t>Loungefly</a:t>
            </a:r>
            <a:r>
              <a:rPr lang="en-US" sz="2000" dirty="0"/>
              <a:t> and </a:t>
            </a:r>
            <a:r>
              <a:rPr lang="en-US" sz="2000" dirty="0" err="1"/>
              <a:t>RockLove</a:t>
            </a:r>
            <a:r>
              <a:rPr lang="en-US" sz="2000" dirty="0"/>
              <a:t> to produce items such as handbags and jewelry.</a:t>
            </a:r>
          </a:p>
          <a:p>
            <a:pPr>
              <a:lnSpc>
                <a:spcPct val="90000"/>
              </a:lnSpc>
              <a:spcAft>
                <a:spcPts val="600"/>
              </a:spcAft>
            </a:pPr>
            <a:endParaRPr lang="en-US" sz="2000" dirty="0"/>
          </a:p>
        </p:txBody>
      </p:sp>
    </p:spTree>
    <p:extLst>
      <p:ext uri="{BB962C8B-B14F-4D97-AF65-F5344CB8AC3E}">
        <p14:creationId xmlns:p14="http://schemas.microsoft.com/office/powerpoint/2010/main" val="304782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14BD9-D9C9-4544-8B17-D6BB56BA3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289" y="0"/>
            <a:ext cx="7557797" cy="6941976"/>
          </a:xfrm>
          <a:prstGeom prst="rect">
            <a:avLst/>
          </a:prstGeom>
        </p:spPr>
      </p:pic>
      <p:pic>
        <p:nvPicPr>
          <p:cNvPr id="6" name="Picture 5" descr="A picture containing outdoor, grass, person, child&#10;&#10;Description automatically generated">
            <a:extLst>
              <a:ext uri="{FF2B5EF4-FFF2-40B4-BE49-F238E27FC236}">
                <a16:creationId xmlns:a16="http://schemas.microsoft.com/office/drawing/2014/main" id="{B5AE738C-343C-43C0-8C4C-9132E237A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847333"/>
            <a:ext cx="4721288" cy="3010666"/>
          </a:xfrm>
          <a:prstGeom prst="rect">
            <a:avLst/>
          </a:prstGeom>
        </p:spPr>
      </p:pic>
      <p:sp>
        <p:nvSpPr>
          <p:cNvPr id="2" name="TextBox 1">
            <a:extLst>
              <a:ext uri="{FF2B5EF4-FFF2-40B4-BE49-F238E27FC236}">
                <a16:creationId xmlns:a16="http://schemas.microsoft.com/office/drawing/2014/main" id="{838463A4-7F7C-4AD0-B1B0-4FB8DD5E8F48}"/>
              </a:ext>
            </a:extLst>
          </p:cNvPr>
          <p:cNvSpPr txBox="1"/>
          <p:nvPr/>
        </p:nvSpPr>
        <p:spPr>
          <a:xfrm>
            <a:off x="0" y="196646"/>
            <a:ext cx="5859625" cy="3308598"/>
          </a:xfrm>
          <a:prstGeom prst="rect">
            <a:avLst/>
          </a:prstGeom>
          <a:noFill/>
        </p:spPr>
        <p:txBody>
          <a:bodyPr wrap="square" rtlCol="0">
            <a:spAutoFit/>
          </a:bodyPr>
          <a:lstStyle/>
          <a:p>
            <a:pPr>
              <a:lnSpc>
                <a:spcPct val="90000"/>
              </a:lnSpc>
              <a:spcAft>
                <a:spcPts val="600"/>
              </a:spcAft>
            </a:pPr>
            <a:r>
              <a:rPr lang="en-US" dirty="0"/>
              <a:t>How did these designs effect the lifestyles of the consumers? Her Universe allows women and girls to show their love of these franchises and to be a part of the fandom community!</a:t>
            </a:r>
          </a:p>
          <a:p>
            <a:pPr>
              <a:lnSpc>
                <a:spcPct val="90000"/>
              </a:lnSpc>
              <a:spcAft>
                <a:spcPts val="600"/>
              </a:spcAft>
            </a:pPr>
            <a:endParaRPr lang="en-US" dirty="0"/>
          </a:p>
          <a:p>
            <a:pPr>
              <a:lnSpc>
                <a:spcPct val="90000"/>
              </a:lnSpc>
              <a:spcAft>
                <a:spcPts val="600"/>
              </a:spcAft>
            </a:pPr>
            <a:r>
              <a:rPr lang="en-US" sz="2400" dirty="0">
                <a:latin typeface="Brush Script MT" panose="03060802040406070304" pitchFamily="66" charset="0"/>
              </a:rPr>
              <a:t>“My WHY was the fangirl community. My WHY was a different girl I met each and every day.”</a:t>
            </a:r>
            <a:r>
              <a:rPr lang="en-US" sz="2400" dirty="0"/>
              <a:t> </a:t>
            </a:r>
            <a:endParaRPr lang="en-US" dirty="0"/>
          </a:p>
          <a:p>
            <a:pPr>
              <a:lnSpc>
                <a:spcPct val="90000"/>
              </a:lnSpc>
              <a:spcAft>
                <a:spcPts val="600"/>
              </a:spcAft>
            </a:pPr>
            <a:endParaRPr lang="en-US" dirty="0"/>
          </a:p>
          <a:p>
            <a:pPr>
              <a:lnSpc>
                <a:spcPct val="90000"/>
              </a:lnSpc>
              <a:spcAft>
                <a:spcPts val="600"/>
              </a:spcAft>
            </a:pPr>
            <a:r>
              <a:rPr lang="en-US" dirty="0"/>
              <a:t>Ashley wanted to make Her Universe a community that encouraged female fans to love the things they love. She wanted to stand up for the young girls who were being bullied and give them a space to be themselves.</a:t>
            </a:r>
          </a:p>
        </p:txBody>
      </p:sp>
      <p:sp>
        <p:nvSpPr>
          <p:cNvPr id="3" name="TextBox 2">
            <a:extLst>
              <a:ext uri="{FF2B5EF4-FFF2-40B4-BE49-F238E27FC236}">
                <a16:creationId xmlns:a16="http://schemas.microsoft.com/office/drawing/2014/main" id="{83331CAD-2B22-4FB3-A736-55147AC46691}"/>
              </a:ext>
            </a:extLst>
          </p:cNvPr>
          <p:cNvSpPr txBox="1"/>
          <p:nvPr/>
        </p:nvSpPr>
        <p:spPr>
          <a:xfrm>
            <a:off x="3830203" y="1991170"/>
            <a:ext cx="2168944" cy="246221"/>
          </a:xfrm>
          <a:prstGeom prst="rect">
            <a:avLst/>
          </a:prstGeom>
          <a:noFill/>
        </p:spPr>
        <p:txBody>
          <a:bodyPr wrap="square" rtlCol="0">
            <a:spAutoFit/>
          </a:bodyPr>
          <a:lstStyle/>
          <a:p>
            <a:r>
              <a:rPr lang="en-US" sz="1000" dirty="0"/>
              <a:t>-Ashley Eckstein, “It’s Your Universe”</a:t>
            </a:r>
          </a:p>
        </p:txBody>
      </p:sp>
      <p:sp>
        <p:nvSpPr>
          <p:cNvPr id="5" name="TextBox 4">
            <a:extLst>
              <a:ext uri="{FF2B5EF4-FFF2-40B4-BE49-F238E27FC236}">
                <a16:creationId xmlns:a16="http://schemas.microsoft.com/office/drawing/2014/main" id="{326114E5-0D2B-428A-AA25-CED29EAE8B8F}"/>
              </a:ext>
            </a:extLst>
          </p:cNvPr>
          <p:cNvSpPr txBox="1"/>
          <p:nvPr/>
        </p:nvSpPr>
        <p:spPr>
          <a:xfrm>
            <a:off x="9045508" y="6695755"/>
            <a:ext cx="3233578" cy="246221"/>
          </a:xfrm>
          <a:prstGeom prst="rect">
            <a:avLst/>
          </a:prstGeom>
          <a:noFill/>
        </p:spPr>
        <p:txBody>
          <a:bodyPr wrap="none" rtlCol="0">
            <a:spAutoFit/>
          </a:bodyPr>
          <a:lstStyle/>
          <a:p>
            <a:r>
              <a:rPr lang="en-US" sz="1000" dirty="0">
                <a:solidFill>
                  <a:schemeClr val="bg2"/>
                </a:solidFill>
              </a:rPr>
              <a:t>Photo Credit: </a:t>
            </a:r>
            <a:r>
              <a:rPr lang="en-US" sz="1000" dirty="0">
                <a:solidFill>
                  <a:schemeClr val="tx2"/>
                </a:solidFill>
              </a:rPr>
              <a:t>Star Wars</a:t>
            </a:r>
            <a:r>
              <a:rPr lang="en-US" sz="1000" dirty="0">
                <a:solidFill>
                  <a:schemeClr val="bg2"/>
                </a:solidFill>
              </a:rPr>
              <a:t> Weeke</a:t>
            </a:r>
            <a:r>
              <a:rPr lang="en-US" sz="1000" dirty="0">
                <a:solidFill>
                  <a:schemeClr val="tx2"/>
                </a:solidFill>
              </a:rPr>
              <a:t>nds – www.zannaland.com </a:t>
            </a:r>
          </a:p>
        </p:txBody>
      </p:sp>
    </p:spTree>
    <p:extLst>
      <p:ext uri="{BB962C8B-B14F-4D97-AF65-F5344CB8AC3E}">
        <p14:creationId xmlns:p14="http://schemas.microsoft.com/office/powerpoint/2010/main" val="352102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4204B8-D9C3-4248-B664-C35F085124BD}"/>
              </a:ext>
            </a:extLst>
          </p:cNvPr>
          <p:cNvSpPr txBox="1"/>
          <p:nvPr/>
        </p:nvSpPr>
        <p:spPr>
          <a:xfrm>
            <a:off x="2718252" y="2089741"/>
            <a:ext cx="6884895" cy="1496649"/>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3200" kern="1200" dirty="0">
              <a:solidFill>
                <a:schemeClr val="tx1">
                  <a:lumMod val="65000"/>
                  <a:lumOff val="35000"/>
                </a:schemeClr>
              </a:solidFill>
              <a:latin typeface="+mj-lt"/>
              <a:ea typeface="+mj-ea"/>
              <a:cs typeface="+mj-cs"/>
            </a:endParaRPr>
          </a:p>
        </p:txBody>
      </p:sp>
      <p:sp>
        <p:nvSpPr>
          <p:cNvPr id="3" name="TextBox 2">
            <a:extLst>
              <a:ext uri="{FF2B5EF4-FFF2-40B4-BE49-F238E27FC236}">
                <a16:creationId xmlns:a16="http://schemas.microsoft.com/office/drawing/2014/main" id="{77791DE8-ECD4-40AA-89CD-654BF9131170}"/>
              </a:ext>
            </a:extLst>
          </p:cNvPr>
          <p:cNvSpPr txBox="1"/>
          <p:nvPr/>
        </p:nvSpPr>
        <p:spPr>
          <a:xfrm>
            <a:off x="3305263" y="192946"/>
            <a:ext cx="5385732" cy="584775"/>
          </a:xfrm>
          <a:prstGeom prst="rect">
            <a:avLst/>
          </a:prstGeom>
          <a:noFill/>
        </p:spPr>
        <p:txBody>
          <a:bodyPr wrap="square" rtlCol="0">
            <a:spAutoFit/>
          </a:bodyPr>
          <a:lstStyle/>
          <a:p>
            <a:pPr algn="ctr"/>
            <a:r>
              <a:rPr lang="en-US" sz="3200" dirty="0"/>
              <a:t>Bibliography</a:t>
            </a:r>
          </a:p>
        </p:txBody>
      </p:sp>
      <p:sp>
        <p:nvSpPr>
          <p:cNvPr id="8" name="TextBox 7">
            <a:extLst>
              <a:ext uri="{FF2B5EF4-FFF2-40B4-BE49-F238E27FC236}">
                <a16:creationId xmlns:a16="http://schemas.microsoft.com/office/drawing/2014/main" id="{A56346AF-C9E9-428D-9F6F-6E8B6B5D18FB}"/>
              </a:ext>
            </a:extLst>
          </p:cNvPr>
          <p:cNvSpPr txBox="1"/>
          <p:nvPr/>
        </p:nvSpPr>
        <p:spPr>
          <a:xfrm>
            <a:off x="685800" y="869865"/>
            <a:ext cx="9448103" cy="646331"/>
          </a:xfrm>
          <a:prstGeom prst="rect">
            <a:avLst/>
          </a:prstGeom>
          <a:noFill/>
        </p:spPr>
        <p:txBody>
          <a:bodyPr wrap="square">
            <a:spAutoFit/>
          </a:bodyPr>
          <a:lstStyle/>
          <a:p>
            <a:r>
              <a:rPr lang="en-US" dirty="0">
                <a:effectLst/>
              </a:rPr>
              <a:t>Eckstein, Ashley, and Stacy </a:t>
            </a:r>
            <a:r>
              <a:rPr lang="en-US" dirty="0" err="1">
                <a:effectLst/>
              </a:rPr>
              <a:t>Kravetz</a:t>
            </a:r>
            <a:r>
              <a:rPr lang="en-US" dirty="0">
                <a:effectLst/>
              </a:rPr>
              <a:t>. </a:t>
            </a:r>
            <a:r>
              <a:rPr lang="en-US" i="1" dirty="0">
                <a:effectLst/>
              </a:rPr>
              <a:t>It's Your Universe: You Have the Power to Make It Happen</a:t>
            </a:r>
            <a:r>
              <a:rPr lang="en-US" dirty="0">
                <a:effectLst/>
              </a:rPr>
              <a:t>. 	Disney Editions, 2018. </a:t>
            </a:r>
          </a:p>
        </p:txBody>
      </p:sp>
      <p:sp>
        <p:nvSpPr>
          <p:cNvPr id="10" name="TextBox 9">
            <a:extLst>
              <a:ext uri="{FF2B5EF4-FFF2-40B4-BE49-F238E27FC236}">
                <a16:creationId xmlns:a16="http://schemas.microsoft.com/office/drawing/2014/main" id="{5C851337-E1B5-403F-9906-F928E09DCA73}"/>
              </a:ext>
            </a:extLst>
          </p:cNvPr>
          <p:cNvSpPr txBox="1"/>
          <p:nvPr/>
        </p:nvSpPr>
        <p:spPr>
          <a:xfrm>
            <a:off x="685800" y="1700261"/>
            <a:ext cx="8917347" cy="1477328"/>
          </a:xfrm>
          <a:prstGeom prst="rect">
            <a:avLst/>
          </a:prstGeom>
          <a:noFill/>
        </p:spPr>
        <p:txBody>
          <a:bodyPr wrap="square">
            <a:spAutoFit/>
          </a:bodyPr>
          <a:lstStyle/>
          <a:p>
            <a:r>
              <a:rPr lang="en-US" dirty="0">
                <a:effectLst/>
              </a:rPr>
              <a:t>Rossi, Tony. “Ashley Eckstein, The Voice of Star Wars' Ahsoka Tano, Is a Force for Good for 	Those with Mental Health Issues.” </a:t>
            </a:r>
            <a:r>
              <a:rPr lang="en-US" i="1" dirty="0">
                <a:effectLst/>
              </a:rPr>
              <a:t>Light One Candle - the Blog of The Christophers</a:t>
            </a:r>
            <a:r>
              <a:rPr lang="en-US" dirty="0">
                <a:effectLst/>
              </a:rPr>
              <a:t>, 	22 Apr. 2020, </a:t>
            </a:r>
            <a:r>
              <a:rPr lang="en-US" dirty="0">
                <a:effectLst/>
                <a:hlinkClick r:id="rId2"/>
              </a:rPr>
              <a:t>https://thechristophersblog.org/2020/04/22/ashley-eckstein-the-</a:t>
            </a:r>
            <a:r>
              <a:rPr lang="en-US" dirty="0">
                <a:effectLst/>
              </a:rPr>
              <a:t>	voice-of-star-wars-ahsoka-tano-is-a-force-for-good-for-those-with-mental-health-	issues/. </a:t>
            </a:r>
          </a:p>
        </p:txBody>
      </p:sp>
    </p:spTree>
    <p:extLst>
      <p:ext uri="{BB962C8B-B14F-4D97-AF65-F5344CB8AC3E}">
        <p14:creationId xmlns:p14="http://schemas.microsoft.com/office/powerpoint/2010/main" val="1328651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TotalTime>
  <Words>885</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Amiri</vt:lpstr>
      <vt:lpstr>Arial</vt:lpstr>
      <vt:lpstr>Brush Script MT</vt:lpstr>
      <vt:lpstr>Calibri</vt:lpstr>
      <vt:lpstr>Calibri Light</vt:lpstr>
      <vt:lpstr>Office Theme</vt:lpstr>
      <vt:lpstr>Ashley Eckstein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Ashley Eckstein</dc:title>
  <dc:creator>Bryan, Charity September Lana</dc:creator>
  <cp:lastModifiedBy>CSLB French</cp:lastModifiedBy>
  <cp:revision>3</cp:revision>
  <dcterms:created xsi:type="dcterms:W3CDTF">2022-02-27T16:18:54Z</dcterms:created>
  <dcterms:modified xsi:type="dcterms:W3CDTF">2023-11-17T05:26:53Z</dcterms:modified>
</cp:coreProperties>
</file>