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4"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7516-E439-4C52-9883-32288A753B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D7E315-8704-4A92-AAC6-8CF3284360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269C63-9ECA-4E46-80C5-0DF6C996044A}"/>
              </a:ext>
            </a:extLst>
          </p:cNvPr>
          <p:cNvSpPr>
            <a:spLocks noGrp="1"/>
          </p:cNvSpPr>
          <p:nvPr>
            <p:ph type="dt" sz="half" idx="10"/>
          </p:nvPr>
        </p:nvSpPr>
        <p:spPr/>
        <p:txBody>
          <a:bodyPr/>
          <a:lstStyle/>
          <a:p>
            <a:fld id="{53264ECF-890B-42D7-A929-96F707F3844F}" type="datetimeFigureOut">
              <a:rPr lang="en-US" smtClean="0"/>
              <a:t>3/30/2022</a:t>
            </a:fld>
            <a:endParaRPr lang="en-US"/>
          </a:p>
        </p:txBody>
      </p:sp>
      <p:sp>
        <p:nvSpPr>
          <p:cNvPr id="5" name="Footer Placeholder 4">
            <a:extLst>
              <a:ext uri="{FF2B5EF4-FFF2-40B4-BE49-F238E27FC236}">
                <a16:creationId xmlns:a16="http://schemas.microsoft.com/office/drawing/2014/main" id="{E2211F81-AE4E-4746-908B-A5E2E0A59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88C33-5053-413A-9648-47E9ED99B947}"/>
              </a:ext>
            </a:extLst>
          </p:cNvPr>
          <p:cNvSpPr>
            <a:spLocks noGrp="1"/>
          </p:cNvSpPr>
          <p:nvPr>
            <p:ph type="sldNum" sz="quarter" idx="12"/>
          </p:nvPr>
        </p:nvSpPr>
        <p:spPr/>
        <p:txBody>
          <a:bodyPr/>
          <a:lstStyle/>
          <a:p>
            <a:fld id="{E3A7C2A5-DE3F-4136-9290-9662DD0F4A59}" type="slidenum">
              <a:rPr lang="en-US" smtClean="0"/>
              <a:t>‹#›</a:t>
            </a:fld>
            <a:endParaRPr lang="en-US"/>
          </a:p>
        </p:txBody>
      </p:sp>
    </p:spTree>
    <p:extLst>
      <p:ext uri="{BB962C8B-B14F-4D97-AF65-F5344CB8AC3E}">
        <p14:creationId xmlns:p14="http://schemas.microsoft.com/office/powerpoint/2010/main" val="3214862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67544-6545-4F12-9FA2-8B345F4230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E7AA5B-D13D-4954-AD4C-5F1664A64F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9321F-E62A-4081-8D19-6077D8ED1BEA}"/>
              </a:ext>
            </a:extLst>
          </p:cNvPr>
          <p:cNvSpPr>
            <a:spLocks noGrp="1"/>
          </p:cNvSpPr>
          <p:nvPr>
            <p:ph type="dt" sz="half" idx="10"/>
          </p:nvPr>
        </p:nvSpPr>
        <p:spPr/>
        <p:txBody>
          <a:bodyPr/>
          <a:lstStyle/>
          <a:p>
            <a:fld id="{53264ECF-890B-42D7-A929-96F707F3844F}" type="datetimeFigureOut">
              <a:rPr lang="en-US" smtClean="0"/>
              <a:t>3/30/2022</a:t>
            </a:fld>
            <a:endParaRPr lang="en-US"/>
          </a:p>
        </p:txBody>
      </p:sp>
      <p:sp>
        <p:nvSpPr>
          <p:cNvPr id="5" name="Footer Placeholder 4">
            <a:extLst>
              <a:ext uri="{FF2B5EF4-FFF2-40B4-BE49-F238E27FC236}">
                <a16:creationId xmlns:a16="http://schemas.microsoft.com/office/drawing/2014/main" id="{801D4A8D-21BC-4065-9A7F-AC2373190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846A5-1975-4F8E-A51A-82FC40FA22ED}"/>
              </a:ext>
            </a:extLst>
          </p:cNvPr>
          <p:cNvSpPr>
            <a:spLocks noGrp="1"/>
          </p:cNvSpPr>
          <p:nvPr>
            <p:ph type="sldNum" sz="quarter" idx="12"/>
          </p:nvPr>
        </p:nvSpPr>
        <p:spPr/>
        <p:txBody>
          <a:bodyPr/>
          <a:lstStyle/>
          <a:p>
            <a:fld id="{E3A7C2A5-DE3F-4136-9290-9662DD0F4A59}" type="slidenum">
              <a:rPr lang="en-US" smtClean="0"/>
              <a:t>‹#›</a:t>
            </a:fld>
            <a:endParaRPr lang="en-US"/>
          </a:p>
        </p:txBody>
      </p:sp>
    </p:spTree>
    <p:extLst>
      <p:ext uri="{BB962C8B-B14F-4D97-AF65-F5344CB8AC3E}">
        <p14:creationId xmlns:p14="http://schemas.microsoft.com/office/powerpoint/2010/main" val="2762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59838B-F370-4463-A609-388EB4CB75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EA322A-EB96-4B37-8D57-04F3E5E6BA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54347-35AE-4AF3-87B0-3C87E20DB860}"/>
              </a:ext>
            </a:extLst>
          </p:cNvPr>
          <p:cNvSpPr>
            <a:spLocks noGrp="1"/>
          </p:cNvSpPr>
          <p:nvPr>
            <p:ph type="dt" sz="half" idx="10"/>
          </p:nvPr>
        </p:nvSpPr>
        <p:spPr/>
        <p:txBody>
          <a:bodyPr/>
          <a:lstStyle/>
          <a:p>
            <a:fld id="{53264ECF-890B-42D7-A929-96F707F3844F}" type="datetimeFigureOut">
              <a:rPr lang="en-US" smtClean="0"/>
              <a:t>3/30/2022</a:t>
            </a:fld>
            <a:endParaRPr lang="en-US"/>
          </a:p>
        </p:txBody>
      </p:sp>
      <p:sp>
        <p:nvSpPr>
          <p:cNvPr id="5" name="Footer Placeholder 4">
            <a:extLst>
              <a:ext uri="{FF2B5EF4-FFF2-40B4-BE49-F238E27FC236}">
                <a16:creationId xmlns:a16="http://schemas.microsoft.com/office/drawing/2014/main" id="{D0D17580-0982-407F-8CDF-BE608AC7C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30D48-6DBE-44A7-8A7E-9C9D7FEB8156}"/>
              </a:ext>
            </a:extLst>
          </p:cNvPr>
          <p:cNvSpPr>
            <a:spLocks noGrp="1"/>
          </p:cNvSpPr>
          <p:nvPr>
            <p:ph type="sldNum" sz="quarter" idx="12"/>
          </p:nvPr>
        </p:nvSpPr>
        <p:spPr/>
        <p:txBody>
          <a:bodyPr/>
          <a:lstStyle/>
          <a:p>
            <a:fld id="{E3A7C2A5-DE3F-4136-9290-9662DD0F4A59}" type="slidenum">
              <a:rPr lang="en-US" smtClean="0"/>
              <a:t>‹#›</a:t>
            </a:fld>
            <a:endParaRPr lang="en-US"/>
          </a:p>
        </p:txBody>
      </p:sp>
    </p:spTree>
    <p:extLst>
      <p:ext uri="{BB962C8B-B14F-4D97-AF65-F5344CB8AC3E}">
        <p14:creationId xmlns:p14="http://schemas.microsoft.com/office/powerpoint/2010/main" val="13553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C5B3-23C1-4C63-A646-355EC61FB8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470D8-306B-499F-8622-B7850D4465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6C1D5-2DEB-4256-A6EE-89750172F583}"/>
              </a:ext>
            </a:extLst>
          </p:cNvPr>
          <p:cNvSpPr>
            <a:spLocks noGrp="1"/>
          </p:cNvSpPr>
          <p:nvPr>
            <p:ph type="dt" sz="half" idx="10"/>
          </p:nvPr>
        </p:nvSpPr>
        <p:spPr/>
        <p:txBody>
          <a:bodyPr/>
          <a:lstStyle/>
          <a:p>
            <a:fld id="{53264ECF-890B-42D7-A929-96F707F3844F}" type="datetimeFigureOut">
              <a:rPr lang="en-US" smtClean="0"/>
              <a:t>3/30/2022</a:t>
            </a:fld>
            <a:endParaRPr lang="en-US"/>
          </a:p>
        </p:txBody>
      </p:sp>
      <p:sp>
        <p:nvSpPr>
          <p:cNvPr id="5" name="Footer Placeholder 4">
            <a:extLst>
              <a:ext uri="{FF2B5EF4-FFF2-40B4-BE49-F238E27FC236}">
                <a16:creationId xmlns:a16="http://schemas.microsoft.com/office/drawing/2014/main" id="{ACBF77C8-B3AD-403B-A98E-8DBC59E38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AC73C-C0BE-4D80-B044-0B773808EF04}"/>
              </a:ext>
            </a:extLst>
          </p:cNvPr>
          <p:cNvSpPr>
            <a:spLocks noGrp="1"/>
          </p:cNvSpPr>
          <p:nvPr>
            <p:ph type="sldNum" sz="quarter" idx="12"/>
          </p:nvPr>
        </p:nvSpPr>
        <p:spPr/>
        <p:txBody>
          <a:bodyPr/>
          <a:lstStyle/>
          <a:p>
            <a:fld id="{E3A7C2A5-DE3F-4136-9290-9662DD0F4A59}" type="slidenum">
              <a:rPr lang="en-US" smtClean="0"/>
              <a:t>‹#›</a:t>
            </a:fld>
            <a:endParaRPr lang="en-US"/>
          </a:p>
        </p:txBody>
      </p:sp>
    </p:spTree>
    <p:extLst>
      <p:ext uri="{BB962C8B-B14F-4D97-AF65-F5344CB8AC3E}">
        <p14:creationId xmlns:p14="http://schemas.microsoft.com/office/powerpoint/2010/main" val="141101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382F-69F4-46E3-A95B-737F0E79CA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C79D5D-76C0-4B1F-80CD-F0968ADE1F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FEE29-A89B-49D8-B246-FCEFBDF77CD3}"/>
              </a:ext>
            </a:extLst>
          </p:cNvPr>
          <p:cNvSpPr>
            <a:spLocks noGrp="1"/>
          </p:cNvSpPr>
          <p:nvPr>
            <p:ph type="dt" sz="half" idx="10"/>
          </p:nvPr>
        </p:nvSpPr>
        <p:spPr/>
        <p:txBody>
          <a:bodyPr/>
          <a:lstStyle/>
          <a:p>
            <a:fld id="{53264ECF-890B-42D7-A929-96F707F3844F}" type="datetimeFigureOut">
              <a:rPr lang="en-US" smtClean="0"/>
              <a:t>3/30/2022</a:t>
            </a:fld>
            <a:endParaRPr lang="en-US"/>
          </a:p>
        </p:txBody>
      </p:sp>
      <p:sp>
        <p:nvSpPr>
          <p:cNvPr id="5" name="Footer Placeholder 4">
            <a:extLst>
              <a:ext uri="{FF2B5EF4-FFF2-40B4-BE49-F238E27FC236}">
                <a16:creationId xmlns:a16="http://schemas.microsoft.com/office/drawing/2014/main" id="{A26BEBB4-3182-403D-B7B3-D1AB55C12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3D14D-9DD1-47F5-BADD-208DC9E03266}"/>
              </a:ext>
            </a:extLst>
          </p:cNvPr>
          <p:cNvSpPr>
            <a:spLocks noGrp="1"/>
          </p:cNvSpPr>
          <p:nvPr>
            <p:ph type="sldNum" sz="quarter" idx="12"/>
          </p:nvPr>
        </p:nvSpPr>
        <p:spPr/>
        <p:txBody>
          <a:bodyPr/>
          <a:lstStyle/>
          <a:p>
            <a:fld id="{E3A7C2A5-DE3F-4136-9290-9662DD0F4A59}" type="slidenum">
              <a:rPr lang="en-US" smtClean="0"/>
              <a:t>‹#›</a:t>
            </a:fld>
            <a:endParaRPr lang="en-US"/>
          </a:p>
        </p:txBody>
      </p:sp>
    </p:spTree>
    <p:extLst>
      <p:ext uri="{BB962C8B-B14F-4D97-AF65-F5344CB8AC3E}">
        <p14:creationId xmlns:p14="http://schemas.microsoft.com/office/powerpoint/2010/main" val="289704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B995-5317-4F68-98EF-5F9CC2927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34862-DDC6-4581-80B1-621D1E0F1A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0E6847-6868-492B-B994-28944E712C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0398D-210D-4B5D-8BA6-51D0DF33D0D1}"/>
              </a:ext>
            </a:extLst>
          </p:cNvPr>
          <p:cNvSpPr>
            <a:spLocks noGrp="1"/>
          </p:cNvSpPr>
          <p:nvPr>
            <p:ph type="dt" sz="half" idx="10"/>
          </p:nvPr>
        </p:nvSpPr>
        <p:spPr/>
        <p:txBody>
          <a:bodyPr/>
          <a:lstStyle/>
          <a:p>
            <a:fld id="{53264ECF-890B-42D7-A929-96F707F3844F}" type="datetimeFigureOut">
              <a:rPr lang="en-US" smtClean="0"/>
              <a:t>3/30/2022</a:t>
            </a:fld>
            <a:endParaRPr lang="en-US"/>
          </a:p>
        </p:txBody>
      </p:sp>
      <p:sp>
        <p:nvSpPr>
          <p:cNvPr id="6" name="Footer Placeholder 5">
            <a:extLst>
              <a:ext uri="{FF2B5EF4-FFF2-40B4-BE49-F238E27FC236}">
                <a16:creationId xmlns:a16="http://schemas.microsoft.com/office/drawing/2014/main" id="{3AB2D08F-CC75-4009-8306-88E4B46F0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114F2-5FCD-4E1C-8C77-42DF8834D8F8}"/>
              </a:ext>
            </a:extLst>
          </p:cNvPr>
          <p:cNvSpPr>
            <a:spLocks noGrp="1"/>
          </p:cNvSpPr>
          <p:nvPr>
            <p:ph type="sldNum" sz="quarter" idx="12"/>
          </p:nvPr>
        </p:nvSpPr>
        <p:spPr/>
        <p:txBody>
          <a:bodyPr/>
          <a:lstStyle/>
          <a:p>
            <a:fld id="{E3A7C2A5-DE3F-4136-9290-9662DD0F4A59}" type="slidenum">
              <a:rPr lang="en-US" smtClean="0"/>
              <a:t>‹#›</a:t>
            </a:fld>
            <a:endParaRPr lang="en-US"/>
          </a:p>
        </p:txBody>
      </p:sp>
    </p:spTree>
    <p:extLst>
      <p:ext uri="{BB962C8B-B14F-4D97-AF65-F5344CB8AC3E}">
        <p14:creationId xmlns:p14="http://schemas.microsoft.com/office/powerpoint/2010/main" val="252328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0C40-D6CD-40F6-9344-25742F5EC4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F73B9A-2D53-4B7C-B03C-9291C95B7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9E9D5-895C-4543-BE4B-E741B86BF5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3F4253-4AF0-48C3-AADA-93A39E249E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4DB9C-E342-44FD-AA2E-D53067867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140339-0E5E-47B5-9A2D-8A7CDCCBAA94}"/>
              </a:ext>
            </a:extLst>
          </p:cNvPr>
          <p:cNvSpPr>
            <a:spLocks noGrp="1"/>
          </p:cNvSpPr>
          <p:nvPr>
            <p:ph type="dt" sz="half" idx="10"/>
          </p:nvPr>
        </p:nvSpPr>
        <p:spPr/>
        <p:txBody>
          <a:bodyPr/>
          <a:lstStyle/>
          <a:p>
            <a:fld id="{53264ECF-890B-42D7-A929-96F707F3844F}" type="datetimeFigureOut">
              <a:rPr lang="en-US" smtClean="0"/>
              <a:t>3/30/2022</a:t>
            </a:fld>
            <a:endParaRPr lang="en-US"/>
          </a:p>
        </p:txBody>
      </p:sp>
      <p:sp>
        <p:nvSpPr>
          <p:cNvPr id="8" name="Footer Placeholder 7">
            <a:extLst>
              <a:ext uri="{FF2B5EF4-FFF2-40B4-BE49-F238E27FC236}">
                <a16:creationId xmlns:a16="http://schemas.microsoft.com/office/drawing/2014/main" id="{55FB26CD-4C69-4309-8CE6-F90EDF24EE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2FF29E-1FFF-406D-9F60-03E53D1E2BED}"/>
              </a:ext>
            </a:extLst>
          </p:cNvPr>
          <p:cNvSpPr>
            <a:spLocks noGrp="1"/>
          </p:cNvSpPr>
          <p:nvPr>
            <p:ph type="sldNum" sz="quarter" idx="12"/>
          </p:nvPr>
        </p:nvSpPr>
        <p:spPr/>
        <p:txBody>
          <a:bodyPr/>
          <a:lstStyle/>
          <a:p>
            <a:fld id="{E3A7C2A5-DE3F-4136-9290-9662DD0F4A59}" type="slidenum">
              <a:rPr lang="en-US" smtClean="0"/>
              <a:t>‹#›</a:t>
            </a:fld>
            <a:endParaRPr lang="en-US"/>
          </a:p>
        </p:txBody>
      </p:sp>
    </p:spTree>
    <p:extLst>
      <p:ext uri="{BB962C8B-B14F-4D97-AF65-F5344CB8AC3E}">
        <p14:creationId xmlns:p14="http://schemas.microsoft.com/office/powerpoint/2010/main" val="166036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4E1B-A03C-4A96-B9B2-C100FD35E0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92DBF-DCD7-4AED-A5A8-5E1FDE48103B}"/>
              </a:ext>
            </a:extLst>
          </p:cNvPr>
          <p:cNvSpPr>
            <a:spLocks noGrp="1"/>
          </p:cNvSpPr>
          <p:nvPr>
            <p:ph type="dt" sz="half" idx="10"/>
          </p:nvPr>
        </p:nvSpPr>
        <p:spPr/>
        <p:txBody>
          <a:bodyPr/>
          <a:lstStyle/>
          <a:p>
            <a:fld id="{53264ECF-890B-42D7-A929-96F707F3844F}" type="datetimeFigureOut">
              <a:rPr lang="en-US" smtClean="0"/>
              <a:t>3/30/2022</a:t>
            </a:fld>
            <a:endParaRPr lang="en-US"/>
          </a:p>
        </p:txBody>
      </p:sp>
      <p:sp>
        <p:nvSpPr>
          <p:cNvPr id="4" name="Footer Placeholder 3">
            <a:extLst>
              <a:ext uri="{FF2B5EF4-FFF2-40B4-BE49-F238E27FC236}">
                <a16:creationId xmlns:a16="http://schemas.microsoft.com/office/drawing/2014/main" id="{2505AA90-F781-4F60-B907-BE5771B0A4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F3C940-F576-481E-9351-26BF865BE5B4}"/>
              </a:ext>
            </a:extLst>
          </p:cNvPr>
          <p:cNvSpPr>
            <a:spLocks noGrp="1"/>
          </p:cNvSpPr>
          <p:nvPr>
            <p:ph type="sldNum" sz="quarter" idx="12"/>
          </p:nvPr>
        </p:nvSpPr>
        <p:spPr/>
        <p:txBody>
          <a:bodyPr/>
          <a:lstStyle/>
          <a:p>
            <a:fld id="{E3A7C2A5-DE3F-4136-9290-9662DD0F4A59}" type="slidenum">
              <a:rPr lang="en-US" smtClean="0"/>
              <a:t>‹#›</a:t>
            </a:fld>
            <a:endParaRPr lang="en-US"/>
          </a:p>
        </p:txBody>
      </p:sp>
    </p:spTree>
    <p:extLst>
      <p:ext uri="{BB962C8B-B14F-4D97-AF65-F5344CB8AC3E}">
        <p14:creationId xmlns:p14="http://schemas.microsoft.com/office/powerpoint/2010/main" val="377351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83BF6-7FDF-4D11-86CB-27FF6EDA6781}"/>
              </a:ext>
            </a:extLst>
          </p:cNvPr>
          <p:cNvSpPr>
            <a:spLocks noGrp="1"/>
          </p:cNvSpPr>
          <p:nvPr>
            <p:ph type="dt" sz="half" idx="10"/>
          </p:nvPr>
        </p:nvSpPr>
        <p:spPr/>
        <p:txBody>
          <a:bodyPr/>
          <a:lstStyle/>
          <a:p>
            <a:fld id="{53264ECF-890B-42D7-A929-96F707F3844F}" type="datetimeFigureOut">
              <a:rPr lang="en-US" smtClean="0"/>
              <a:t>3/30/2022</a:t>
            </a:fld>
            <a:endParaRPr lang="en-US"/>
          </a:p>
        </p:txBody>
      </p:sp>
      <p:sp>
        <p:nvSpPr>
          <p:cNvPr id="3" name="Footer Placeholder 2">
            <a:extLst>
              <a:ext uri="{FF2B5EF4-FFF2-40B4-BE49-F238E27FC236}">
                <a16:creationId xmlns:a16="http://schemas.microsoft.com/office/drawing/2014/main" id="{F34175A4-7B5A-4E96-9C56-49A1757CE3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D4039E-99ED-418A-B4FA-D3F3C32A9429}"/>
              </a:ext>
            </a:extLst>
          </p:cNvPr>
          <p:cNvSpPr>
            <a:spLocks noGrp="1"/>
          </p:cNvSpPr>
          <p:nvPr>
            <p:ph type="sldNum" sz="quarter" idx="12"/>
          </p:nvPr>
        </p:nvSpPr>
        <p:spPr/>
        <p:txBody>
          <a:bodyPr/>
          <a:lstStyle/>
          <a:p>
            <a:fld id="{E3A7C2A5-DE3F-4136-9290-9662DD0F4A59}" type="slidenum">
              <a:rPr lang="en-US" smtClean="0"/>
              <a:t>‹#›</a:t>
            </a:fld>
            <a:endParaRPr lang="en-US"/>
          </a:p>
        </p:txBody>
      </p:sp>
    </p:spTree>
    <p:extLst>
      <p:ext uri="{BB962C8B-B14F-4D97-AF65-F5344CB8AC3E}">
        <p14:creationId xmlns:p14="http://schemas.microsoft.com/office/powerpoint/2010/main" val="4501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47F3-E6B2-44B3-8D03-F7C38BD142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58170B-BD63-48D7-8B5E-A634CCA46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F89DB3-4055-4B27-ACD3-6D0C70BA75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31125-B929-4D79-B95D-29B041452940}"/>
              </a:ext>
            </a:extLst>
          </p:cNvPr>
          <p:cNvSpPr>
            <a:spLocks noGrp="1"/>
          </p:cNvSpPr>
          <p:nvPr>
            <p:ph type="dt" sz="half" idx="10"/>
          </p:nvPr>
        </p:nvSpPr>
        <p:spPr/>
        <p:txBody>
          <a:bodyPr/>
          <a:lstStyle/>
          <a:p>
            <a:fld id="{53264ECF-890B-42D7-A929-96F707F3844F}" type="datetimeFigureOut">
              <a:rPr lang="en-US" smtClean="0"/>
              <a:t>3/30/2022</a:t>
            </a:fld>
            <a:endParaRPr lang="en-US"/>
          </a:p>
        </p:txBody>
      </p:sp>
      <p:sp>
        <p:nvSpPr>
          <p:cNvPr id="6" name="Footer Placeholder 5">
            <a:extLst>
              <a:ext uri="{FF2B5EF4-FFF2-40B4-BE49-F238E27FC236}">
                <a16:creationId xmlns:a16="http://schemas.microsoft.com/office/drawing/2014/main" id="{E28B7259-9E8B-426A-BF89-7039956CE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8FCE79-2C51-436D-BDE6-C8F31ACB0EF9}"/>
              </a:ext>
            </a:extLst>
          </p:cNvPr>
          <p:cNvSpPr>
            <a:spLocks noGrp="1"/>
          </p:cNvSpPr>
          <p:nvPr>
            <p:ph type="sldNum" sz="quarter" idx="12"/>
          </p:nvPr>
        </p:nvSpPr>
        <p:spPr/>
        <p:txBody>
          <a:bodyPr/>
          <a:lstStyle/>
          <a:p>
            <a:fld id="{E3A7C2A5-DE3F-4136-9290-9662DD0F4A59}" type="slidenum">
              <a:rPr lang="en-US" smtClean="0"/>
              <a:t>‹#›</a:t>
            </a:fld>
            <a:endParaRPr lang="en-US"/>
          </a:p>
        </p:txBody>
      </p:sp>
    </p:spTree>
    <p:extLst>
      <p:ext uri="{BB962C8B-B14F-4D97-AF65-F5344CB8AC3E}">
        <p14:creationId xmlns:p14="http://schemas.microsoft.com/office/powerpoint/2010/main" val="409066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736B-C098-4C10-B9F6-D09EF701A0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2AF63A-464C-49B9-8A5B-1D1A5F169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101B39-9740-4BCA-AB05-7B29950C2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65734-72AC-4231-A1AC-63FED4D4EC9B}"/>
              </a:ext>
            </a:extLst>
          </p:cNvPr>
          <p:cNvSpPr>
            <a:spLocks noGrp="1"/>
          </p:cNvSpPr>
          <p:nvPr>
            <p:ph type="dt" sz="half" idx="10"/>
          </p:nvPr>
        </p:nvSpPr>
        <p:spPr/>
        <p:txBody>
          <a:bodyPr/>
          <a:lstStyle/>
          <a:p>
            <a:fld id="{53264ECF-890B-42D7-A929-96F707F3844F}" type="datetimeFigureOut">
              <a:rPr lang="en-US" smtClean="0"/>
              <a:t>3/30/2022</a:t>
            </a:fld>
            <a:endParaRPr lang="en-US"/>
          </a:p>
        </p:txBody>
      </p:sp>
      <p:sp>
        <p:nvSpPr>
          <p:cNvPr id="6" name="Footer Placeholder 5">
            <a:extLst>
              <a:ext uri="{FF2B5EF4-FFF2-40B4-BE49-F238E27FC236}">
                <a16:creationId xmlns:a16="http://schemas.microsoft.com/office/drawing/2014/main" id="{FCB1D3C7-48F8-4754-8C9D-224F04DCED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25A22-E798-4EED-8244-61B665339C8B}"/>
              </a:ext>
            </a:extLst>
          </p:cNvPr>
          <p:cNvSpPr>
            <a:spLocks noGrp="1"/>
          </p:cNvSpPr>
          <p:nvPr>
            <p:ph type="sldNum" sz="quarter" idx="12"/>
          </p:nvPr>
        </p:nvSpPr>
        <p:spPr/>
        <p:txBody>
          <a:bodyPr/>
          <a:lstStyle/>
          <a:p>
            <a:fld id="{E3A7C2A5-DE3F-4136-9290-9662DD0F4A59}" type="slidenum">
              <a:rPr lang="en-US" smtClean="0"/>
              <a:t>‹#›</a:t>
            </a:fld>
            <a:endParaRPr lang="en-US"/>
          </a:p>
        </p:txBody>
      </p:sp>
    </p:spTree>
    <p:extLst>
      <p:ext uri="{BB962C8B-B14F-4D97-AF65-F5344CB8AC3E}">
        <p14:creationId xmlns:p14="http://schemas.microsoft.com/office/powerpoint/2010/main" val="136807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D416C8-02AC-4CDB-AA4E-CCE95F1F78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B0781B-228D-4DD3-9719-D1C207701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26BA9-8A52-4902-9144-C868B9AEC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64ECF-890B-42D7-A929-96F707F3844F}" type="datetimeFigureOut">
              <a:rPr lang="en-US" smtClean="0"/>
              <a:t>3/30/2022</a:t>
            </a:fld>
            <a:endParaRPr lang="en-US"/>
          </a:p>
        </p:txBody>
      </p:sp>
      <p:sp>
        <p:nvSpPr>
          <p:cNvPr id="5" name="Footer Placeholder 4">
            <a:extLst>
              <a:ext uri="{FF2B5EF4-FFF2-40B4-BE49-F238E27FC236}">
                <a16:creationId xmlns:a16="http://schemas.microsoft.com/office/drawing/2014/main" id="{A12D269C-6895-4FEA-9864-311027355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C2026F-5409-4CF6-B9D5-B1D71197B3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7C2A5-DE3F-4136-9290-9662DD0F4A59}" type="slidenum">
              <a:rPr lang="en-US" smtClean="0"/>
              <a:t>‹#›</a:t>
            </a:fld>
            <a:endParaRPr lang="en-US"/>
          </a:p>
        </p:txBody>
      </p:sp>
    </p:spTree>
    <p:extLst>
      <p:ext uri="{BB962C8B-B14F-4D97-AF65-F5344CB8AC3E}">
        <p14:creationId xmlns:p14="http://schemas.microsoft.com/office/powerpoint/2010/main" val="3519599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eb.s.ebscohost.com/ehost/detail/detail?vid=0&amp;sid=fba56674-b42b-4004-aa9c-5f12ffe07ced%40redis&amp;bdata=JnNpdGU9ZWhvc3QtbGl2ZSZzY29wZT1zaXRl#AN=138817137&amp;db=asn" TargetMode="External"/><Relationship Id="rId3" Type="http://schemas.openxmlformats.org/officeDocument/2006/relationships/hyperlink" Target="https://ostriches.org/about-us" TargetMode="External"/><Relationship Id="rId7" Type="http://schemas.openxmlformats.org/officeDocument/2006/relationships/hyperlink" Target="https://nonfictioness.com/victorian/the-victorian-ostrich-feather-trade-boom-and-bust/" TargetMode="External"/><Relationship Id="rId2" Type="http://schemas.openxmlformats.org/officeDocument/2006/relationships/hyperlink" Target="https://web.archive.org/web/20140414031241/http:/www.exotic-skin.com/alligator-and-ostrich-skin-tannery-process/" TargetMode="External"/><Relationship Id="rId1" Type="http://schemas.openxmlformats.org/officeDocument/2006/relationships/slideLayout" Target="../slideLayouts/slideLayout7.xml"/><Relationship Id="rId6" Type="http://schemas.openxmlformats.org/officeDocument/2006/relationships/hyperlink" Target="https://southafrica.co.za/ostrich-farming-south-africa.html" TargetMode="External"/><Relationship Id="rId5" Type="http://schemas.openxmlformats.org/officeDocument/2006/relationships/hyperlink" Target="https://web.s.ebscohost.com/ehost/detail/detail?vid=0&amp;sid=765fb73f-b88a-4ec1-a806-b5d75310ac8f%40redis&amp;bdata=JnNpdGU9ZWhvc3QtbGl2ZSZzY29wZT1zaXRl#AN=147981163&amp;db=asn" TargetMode="External"/><Relationship Id="rId4" Type="http://schemas.openxmlformats.org/officeDocument/2006/relationships/hyperlink" Target="https://www.dailymail.co.uk/tvshowbiz/article-3080558/Naomi-Watts-dazzles-plunging-feathered-gown-sweeps-red-carpet-Cannes-opening-ceremony.html" TargetMode="External"/><Relationship Id="rId9" Type="http://schemas.openxmlformats.org/officeDocument/2006/relationships/hyperlink" Target="https://www.fao.org/3/V6200T/v6200T02.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ird walking in a field&#10;&#10;Description automatically generated with low confidence">
            <a:extLst>
              <a:ext uri="{FF2B5EF4-FFF2-40B4-BE49-F238E27FC236}">
                <a16:creationId xmlns:a16="http://schemas.microsoft.com/office/drawing/2014/main" id="{ED7726DF-20DB-4337-BFB9-B4D23F527FF3}"/>
              </a:ext>
            </a:extLst>
          </p:cNvPr>
          <p:cNvPicPr>
            <a:picLocks noChangeAspect="1"/>
          </p:cNvPicPr>
          <p:nvPr/>
        </p:nvPicPr>
        <p:blipFill rotWithShape="1">
          <a:blip r:embed="rId2">
            <a:extLst>
              <a:ext uri="{28A0092B-C50C-407E-A947-70E740481C1C}">
                <a14:useLocalDpi xmlns:a14="http://schemas.microsoft.com/office/drawing/2010/main" val="0"/>
              </a:ext>
            </a:extLst>
          </a:blip>
          <a:srcRect t="6220" b="9510"/>
          <a:stretch/>
        </p:blipFill>
        <p:spPr>
          <a:xfrm>
            <a:off x="20" y="10"/>
            <a:ext cx="12191980" cy="6857990"/>
          </a:xfrm>
          <a:prstGeom prst="rect">
            <a:avLst/>
          </a:prstGeom>
        </p:spPr>
      </p:pic>
      <p:sp>
        <p:nvSpPr>
          <p:cNvPr id="1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63D7791-C2B4-4E55-8B95-EF6AA9168B0D}"/>
              </a:ext>
            </a:extLst>
          </p:cNvPr>
          <p:cNvSpPr>
            <a:spLocks noGrp="1"/>
          </p:cNvSpPr>
          <p:nvPr>
            <p:ph type="ctrTitle"/>
          </p:nvPr>
        </p:nvSpPr>
        <p:spPr>
          <a:xfrm>
            <a:off x="8022021" y="3231931"/>
            <a:ext cx="3852041" cy="1834056"/>
          </a:xfrm>
        </p:spPr>
        <p:txBody>
          <a:bodyPr>
            <a:normAutofit/>
          </a:bodyPr>
          <a:lstStyle/>
          <a:p>
            <a:r>
              <a:rPr lang="en-US" sz="4000" dirty="0"/>
              <a:t>Ostrich Textiles</a:t>
            </a:r>
          </a:p>
        </p:txBody>
      </p:sp>
      <p:cxnSp>
        <p:nvCxnSpPr>
          <p:cNvPr id="19" name="Straight Connector 1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A5A99A6-8743-4413-A149-26890C436173}"/>
              </a:ext>
            </a:extLst>
          </p:cNvPr>
          <p:cNvSpPr txBox="1"/>
          <p:nvPr/>
        </p:nvSpPr>
        <p:spPr>
          <a:xfrm>
            <a:off x="8323385" y="5228492"/>
            <a:ext cx="3477846" cy="646331"/>
          </a:xfrm>
          <a:prstGeom prst="rect">
            <a:avLst/>
          </a:prstGeom>
          <a:noFill/>
        </p:spPr>
        <p:txBody>
          <a:bodyPr wrap="square" rtlCol="0">
            <a:spAutoFit/>
          </a:bodyPr>
          <a:lstStyle/>
          <a:p>
            <a:pPr algn="ctr"/>
            <a:r>
              <a:rPr lang="en-US" dirty="0"/>
              <a:t>By Charity S. L. Bryan</a:t>
            </a:r>
          </a:p>
          <a:p>
            <a:pPr algn="ctr"/>
            <a:r>
              <a:rPr lang="en-US" dirty="0"/>
              <a:t>FACS 320-001</a:t>
            </a:r>
          </a:p>
        </p:txBody>
      </p:sp>
    </p:spTree>
    <p:extLst>
      <p:ext uri="{BB962C8B-B14F-4D97-AF65-F5344CB8AC3E}">
        <p14:creationId xmlns:p14="http://schemas.microsoft.com/office/powerpoint/2010/main" val="23561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F705406-0FE4-476A-A6CE-675ECFF56E5A}"/>
              </a:ext>
            </a:extLst>
          </p:cNvPr>
          <p:cNvSpPr txBox="1"/>
          <p:nvPr/>
        </p:nvSpPr>
        <p:spPr>
          <a:xfrm>
            <a:off x="1787993" y="145291"/>
            <a:ext cx="8959892" cy="3169482"/>
          </a:xfrm>
          <a:prstGeom prst="rect">
            <a:avLst/>
          </a:prstGeom>
        </p:spPr>
        <p:txBody>
          <a:bodyPr vert="horz" lIns="91440" tIns="45720" rIns="91440" bIns="45720" rtlCol="0" anchor="t">
            <a:normAutofit/>
          </a:bodyPr>
          <a:lstStyle/>
          <a:p>
            <a:pPr algn="ctr">
              <a:lnSpc>
                <a:spcPct val="90000"/>
              </a:lnSpc>
              <a:spcAft>
                <a:spcPts val="600"/>
              </a:spcAft>
            </a:pPr>
            <a:r>
              <a:rPr lang="en-US" sz="3600" dirty="0">
                <a:solidFill>
                  <a:schemeClr val="tx1">
                    <a:lumMod val="65000"/>
                    <a:lumOff val="35000"/>
                  </a:schemeClr>
                </a:solidFill>
              </a:rPr>
              <a:t>References</a:t>
            </a:r>
          </a:p>
        </p:txBody>
      </p:sp>
      <p:sp>
        <p:nvSpPr>
          <p:cNvPr id="3" name="TextBox 2">
            <a:extLst>
              <a:ext uri="{FF2B5EF4-FFF2-40B4-BE49-F238E27FC236}">
                <a16:creationId xmlns:a16="http://schemas.microsoft.com/office/drawing/2014/main" id="{45B4A329-3767-43B0-A704-A00ADAA78252}"/>
              </a:ext>
            </a:extLst>
          </p:cNvPr>
          <p:cNvSpPr txBox="1"/>
          <p:nvPr/>
        </p:nvSpPr>
        <p:spPr>
          <a:xfrm>
            <a:off x="945662" y="1062892"/>
            <a:ext cx="9534769" cy="9678932"/>
          </a:xfrm>
          <a:prstGeom prst="rect">
            <a:avLst/>
          </a:prstGeom>
          <a:noFill/>
        </p:spPr>
        <p:txBody>
          <a:bodyPr wrap="square" rtlCol="0">
            <a:spAutoFit/>
          </a:bodyPr>
          <a:lstStyle/>
          <a:p>
            <a:pPr algn="l" rtl="0">
              <a:lnSpc>
                <a:spcPct val="200000"/>
              </a:lnSpc>
              <a:spcAft>
                <a:spcPts val="0"/>
              </a:spcAft>
            </a:pPr>
            <a:r>
              <a:rPr lang="en-US" sz="1200" b="0" dirty="0">
                <a:effectLst/>
                <a:latin typeface="Times New Roman, serif"/>
              </a:rPr>
              <a:t>American Exotics, 2014, “Alligator and Ostrich Skin – Intricate Tanning Processes”, </a:t>
            </a:r>
            <a:r>
              <a:rPr lang="en-US" sz="1200" b="0" i="1" dirty="0">
                <a:effectLst/>
                <a:latin typeface="Times New Roman, serif"/>
              </a:rPr>
              <a:t>Exotic Leather for Luxury Production Artists, </a:t>
            </a:r>
            <a:r>
              <a:rPr lang="en-US" sz="1200" i="0" strike="noStrike" dirty="0">
                <a:solidFill>
                  <a:srgbClr val="000080"/>
                </a:solidFill>
                <a:effectLst/>
                <a:hlinkClick r:id="rId2"/>
              </a:rPr>
              <a:t>Alligator and Ostrich 	Skin Intricate Tanning Processes | Exotic Skin (archive.org)</a:t>
            </a:r>
            <a:r>
              <a:rPr lang="en-US" sz="1200" i="1" dirty="0">
                <a:effectLst/>
              </a:rPr>
              <a:t> </a:t>
            </a:r>
            <a:endParaRPr lang="en-US" sz="1200" dirty="0">
              <a:effectLst/>
            </a:endParaRPr>
          </a:p>
          <a:p>
            <a:pPr algn="l" rtl="0">
              <a:lnSpc>
                <a:spcPct val="200000"/>
              </a:lnSpc>
              <a:spcAft>
                <a:spcPts val="0"/>
              </a:spcAft>
            </a:pPr>
            <a:r>
              <a:rPr lang="en-US" sz="1200" b="0" dirty="0">
                <a:effectLst/>
                <a:latin typeface="Times New Roman, serif"/>
              </a:rPr>
              <a:t>American Ostrich Association, 2022, </a:t>
            </a:r>
            <a:r>
              <a:rPr lang="en-US" sz="1200" u="none" strike="noStrike" dirty="0">
                <a:solidFill>
                  <a:srgbClr val="000080"/>
                </a:solidFill>
                <a:effectLst/>
                <a:hlinkClick r:id="rId3"/>
              </a:rPr>
              <a:t>About us (ostriches.org)</a:t>
            </a:r>
            <a:r>
              <a:rPr lang="en-US" sz="1200" dirty="0">
                <a:effectLst/>
              </a:rPr>
              <a:t> </a:t>
            </a:r>
          </a:p>
          <a:p>
            <a:pPr algn="l" rtl="0">
              <a:lnSpc>
                <a:spcPct val="200000"/>
              </a:lnSpc>
              <a:spcAft>
                <a:spcPts val="0"/>
              </a:spcAft>
            </a:pPr>
            <a:r>
              <a:rPr lang="en-US" sz="1200" b="0" dirty="0">
                <a:effectLst/>
                <a:latin typeface="Times New Roman, serif"/>
              </a:rPr>
              <a:t>Chester, Jason, 2015, “Naomi Watts Dazzles in Plunging Feathered Gown as She Sweeps Across the Red Carpet at Cannes Opening Ceremony”, </a:t>
            </a:r>
            <a:r>
              <a:rPr lang="en-US" sz="1200" b="0" i="1" dirty="0">
                <a:effectLst/>
                <a:latin typeface="Times New Roman, serif"/>
              </a:rPr>
              <a:t>Daily 	Mail, </a:t>
            </a:r>
            <a:r>
              <a:rPr lang="en-US" sz="1200" i="0" u="none" strike="noStrike" dirty="0">
                <a:solidFill>
                  <a:srgbClr val="000080"/>
                </a:solidFill>
                <a:effectLst/>
                <a:hlinkClick r:id="rId4"/>
              </a:rPr>
              <a:t>Naomi Watts sweeps across the red carpet at Cannes opening ceremony | Daily Mail Online</a:t>
            </a:r>
            <a:r>
              <a:rPr lang="en-US" sz="1200" i="1" dirty="0">
                <a:effectLst/>
              </a:rPr>
              <a:t> </a:t>
            </a:r>
            <a:endParaRPr lang="en-US" sz="1200" dirty="0">
              <a:effectLst/>
            </a:endParaRPr>
          </a:p>
          <a:p>
            <a:pPr algn="l" rtl="0">
              <a:lnSpc>
                <a:spcPct val="200000"/>
              </a:lnSpc>
              <a:spcAft>
                <a:spcPts val="0"/>
              </a:spcAft>
            </a:pPr>
            <a:r>
              <a:rPr lang="en-US" sz="1200" b="0" dirty="0">
                <a:effectLst/>
                <a:latin typeface="Times New Roman, serif"/>
              </a:rPr>
              <a:t>Lee, Alexander, 2021, “Ostrich”, </a:t>
            </a:r>
            <a:r>
              <a:rPr lang="en-US" sz="1200" b="0" i="1" dirty="0">
                <a:effectLst/>
                <a:latin typeface="Times New Roman, serif"/>
              </a:rPr>
              <a:t>History Today, </a:t>
            </a:r>
            <a:r>
              <a:rPr lang="en-US" sz="1200" b="0" i="0" dirty="0">
                <a:effectLst/>
                <a:latin typeface="Times New Roman, serif"/>
              </a:rPr>
              <a:t>Issue 2, </a:t>
            </a:r>
            <a:r>
              <a:rPr lang="en-US" sz="1200" b="0" i="0" u="none" strike="noStrike" dirty="0">
                <a:solidFill>
                  <a:srgbClr val="000080"/>
                </a:solidFill>
                <a:effectLst/>
                <a:latin typeface="Times New Roman, serif"/>
                <a:hlinkClick r:id="rId5"/>
              </a:rPr>
              <a:t>OSTRICH: EBSCOhost</a:t>
            </a:r>
            <a:r>
              <a:rPr lang="en-US" sz="1200" b="0" i="0" dirty="0">
                <a:effectLst/>
                <a:latin typeface="Times New Roman, serif"/>
              </a:rPr>
              <a:t> </a:t>
            </a:r>
            <a:endParaRPr lang="en-US" sz="1200" dirty="0">
              <a:effectLst/>
            </a:endParaRPr>
          </a:p>
          <a:p>
            <a:pPr algn="l" rtl="0">
              <a:lnSpc>
                <a:spcPct val="200000"/>
              </a:lnSpc>
              <a:spcAft>
                <a:spcPts val="0"/>
              </a:spcAft>
            </a:pPr>
            <a:r>
              <a:rPr lang="en-US" sz="1200" b="0" dirty="0">
                <a:effectLst/>
                <a:latin typeface="Times New Roman, serif"/>
              </a:rPr>
              <a:t>Louw, Marinda, 2022, “Ostrich Farming in South Africa”, </a:t>
            </a:r>
            <a:r>
              <a:rPr lang="en-US" sz="1200" b="0" i="1" dirty="0">
                <a:effectLst/>
                <a:latin typeface="Times New Roman, serif"/>
              </a:rPr>
              <a:t>South Africa’s Ostrich Farming Industry, </a:t>
            </a:r>
            <a:r>
              <a:rPr lang="en-US" sz="1200" i="0" u="none" strike="noStrike" dirty="0">
                <a:solidFill>
                  <a:srgbClr val="000080"/>
                </a:solidFill>
                <a:effectLst/>
                <a:hlinkClick r:id="rId6"/>
              </a:rPr>
              <a:t>Ostrich Farming in South Africa</a:t>
            </a:r>
            <a:r>
              <a:rPr lang="en-US" sz="1200" i="1" dirty="0">
                <a:effectLst/>
              </a:rPr>
              <a:t> </a:t>
            </a:r>
            <a:endParaRPr lang="en-US" sz="1200" dirty="0">
              <a:effectLst/>
            </a:endParaRPr>
          </a:p>
          <a:p>
            <a:pPr algn="l" rtl="0">
              <a:lnSpc>
                <a:spcPct val="200000"/>
              </a:lnSpc>
              <a:spcAft>
                <a:spcPts val="0"/>
              </a:spcAft>
            </a:pPr>
            <a:r>
              <a:rPr lang="en-US" sz="1200" b="0" dirty="0" err="1">
                <a:effectLst/>
                <a:latin typeface="Times New Roman, serif"/>
              </a:rPr>
              <a:t>Nonfictioness</a:t>
            </a:r>
            <a:r>
              <a:rPr lang="en-US" sz="1200" b="0" dirty="0">
                <a:effectLst/>
                <a:latin typeface="Times New Roman, serif"/>
              </a:rPr>
              <a:t>, 2018, “The Victorian Ostrich Feather Trade: Boom and Bust”, </a:t>
            </a:r>
            <a:r>
              <a:rPr lang="en-US" sz="1200" u="none" strike="noStrike" dirty="0">
                <a:solidFill>
                  <a:srgbClr val="000080"/>
                </a:solidFill>
                <a:effectLst/>
                <a:hlinkClick r:id="rId7"/>
              </a:rPr>
              <a:t>The Victorian Ostrich Feather Trade: Boom and Bust | </a:t>
            </a:r>
            <a:r>
              <a:rPr lang="en-US" sz="1200" u="none" strike="noStrike" dirty="0" err="1">
                <a:solidFill>
                  <a:srgbClr val="000080"/>
                </a:solidFill>
                <a:effectLst/>
                <a:hlinkClick r:id="rId7"/>
              </a:rPr>
              <a:t>Nonfictioness</a:t>
            </a:r>
            <a:r>
              <a:rPr lang="en-US" sz="1200" dirty="0">
                <a:effectLst/>
              </a:rPr>
              <a:t> </a:t>
            </a:r>
          </a:p>
          <a:p>
            <a:pPr algn="l" rtl="0">
              <a:lnSpc>
                <a:spcPct val="200000"/>
              </a:lnSpc>
              <a:spcAft>
                <a:spcPts val="0"/>
              </a:spcAft>
            </a:pPr>
            <a:r>
              <a:rPr lang="en-US" sz="1200" b="0" dirty="0" err="1">
                <a:effectLst/>
                <a:latin typeface="Times New Roman, serif"/>
              </a:rPr>
              <a:t>Okasha</a:t>
            </a:r>
            <a:r>
              <a:rPr lang="en-US" sz="1200" b="0" dirty="0">
                <a:effectLst/>
                <a:latin typeface="Times New Roman, serif"/>
              </a:rPr>
              <a:t>, Mohamed, et </a:t>
            </a:r>
            <a:r>
              <a:rPr lang="en-US" sz="1200" b="0" dirty="0" err="1">
                <a:effectLst/>
                <a:latin typeface="Times New Roman, serif"/>
              </a:rPr>
              <a:t>als</a:t>
            </a:r>
            <a:r>
              <a:rPr lang="en-US" sz="1200" b="0" dirty="0">
                <a:effectLst/>
                <a:latin typeface="Times New Roman, serif"/>
              </a:rPr>
              <a:t>., 2019, “Ostrich Breeding in China”, </a:t>
            </a:r>
            <a:r>
              <a:rPr lang="en-US" sz="1200" b="0" i="1" dirty="0" err="1">
                <a:effectLst/>
                <a:latin typeface="Times New Roman, serif"/>
              </a:rPr>
              <a:t>Zagazig</a:t>
            </a:r>
            <a:r>
              <a:rPr lang="en-US" sz="1200" b="0" i="1" dirty="0">
                <a:effectLst/>
                <a:latin typeface="Times New Roman, serif"/>
              </a:rPr>
              <a:t> Journal of Agricultural Research, </a:t>
            </a:r>
            <a:r>
              <a:rPr lang="en-US" sz="1200" b="0" i="0" dirty="0">
                <a:effectLst/>
                <a:latin typeface="Times New Roman, serif"/>
              </a:rPr>
              <a:t>Vol.46, Issue 5, </a:t>
            </a:r>
            <a:r>
              <a:rPr lang="en-US" sz="1200" i="0" u="none" strike="noStrike" dirty="0">
                <a:solidFill>
                  <a:srgbClr val="000080"/>
                </a:solidFill>
                <a:effectLst/>
                <a:hlinkClick r:id="rId8"/>
              </a:rPr>
              <a:t>OSTRICH BREEDING IN CHINA: 	EBSCOhost</a:t>
            </a:r>
            <a:r>
              <a:rPr lang="en-US" sz="1200" i="0" dirty="0">
                <a:effectLst/>
              </a:rPr>
              <a:t> </a:t>
            </a:r>
            <a:endParaRPr lang="en-US" sz="1200" dirty="0">
              <a:effectLst/>
            </a:endParaRPr>
          </a:p>
          <a:p>
            <a:pPr algn="l" rtl="0">
              <a:lnSpc>
                <a:spcPct val="200000"/>
              </a:lnSpc>
              <a:spcAft>
                <a:spcPts val="0"/>
              </a:spcAft>
            </a:pPr>
            <a:r>
              <a:rPr lang="en-US" sz="1200" b="0" dirty="0" err="1">
                <a:effectLst/>
                <a:latin typeface="Times New Roman, serif"/>
              </a:rPr>
              <a:t>Shanaway</a:t>
            </a:r>
            <a:r>
              <a:rPr lang="en-US" sz="1200" b="0" dirty="0">
                <a:effectLst/>
                <a:latin typeface="Times New Roman, serif"/>
              </a:rPr>
              <a:t>, M.M., 2022, “Recent Developments in Ostrich Farming”, </a:t>
            </a:r>
            <a:r>
              <a:rPr lang="en-US" sz="1200" u="none" strike="noStrike" dirty="0">
                <a:solidFill>
                  <a:srgbClr val="000080"/>
                </a:solidFill>
                <a:effectLst/>
                <a:hlinkClick r:id="rId9"/>
              </a:rPr>
              <a:t>Recent developments in ostrich farming (fao.org)</a:t>
            </a:r>
            <a:r>
              <a:rPr lang="en-US" sz="1200" dirty="0">
                <a:effectLst/>
              </a:rPr>
              <a:t> </a:t>
            </a:r>
          </a:p>
          <a:p>
            <a:pPr algn="l" rtl="0">
              <a:lnSpc>
                <a:spcPct val="200000"/>
              </a:lnSpc>
              <a:spcAft>
                <a:spcPts val="0"/>
              </a:spcAft>
            </a:pPr>
            <a:br>
              <a:rPr lang="en-US" sz="1100" b="0" dirty="0">
                <a:effectLst/>
              </a:rPr>
            </a:br>
            <a:endParaRPr lang="en-US" sz="1100" b="0" dirty="0">
              <a:effectLst/>
            </a:endParaRPr>
          </a:p>
          <a:p>
            <a:pPr algn="l" rtl="0">
              <a:lnSpc>
                <a:spcPct val="200000"/>
              </a:lnSpc>
              <a:spcAft>
                <a:spcPts val="0"/>
              </a:spcAft>
            </a:pPr>
            <a:br>
              <a:rPr lang="en-US" sz="1100" b="0" dirty="0">
                <a:effectLst/>
              </a:rPr>
            </a:br>
            <a:endParaRPr lang="en-US" sz="1100" b="0" dirty="0">
              <a:effectLst/>
            </a:endParaRPr>
          </a:p>
          <a:p>
            <a:pPr algn="l" rtl="0">
              <a:lnSpc>
                <a:spcPct val="200000"/>
              </a:lnSpc>
              <a:spcAft>
                <a:spcPts val="0"/>
              </a:spcAft>
            </a:pPr>
            <a:br>
              <a:rPr lang="en-US" sz="1100" b="0" dirty="0">
                <a:effectLst/>
              </a:rPr>
            </a:br>
            <a:endParaRPr lang="en-US" sz="1100" b="0" dirty="0">
              <a:effectLst/>
            </a:endParaRPr>
          </a:p>
          <a:p>
            <a:pPr algn="l" rtl="0">
              <a:lnSpc>
                <a:spcPct val="200000"/>
              </a:lnSpc>
              <a:spcAft>
                <a:spcPts val="0"/>
              </a:spcAft>
            </a:pPr>
            <a:br>
              <a:rPr lang="en-US" sz="1100" b="0" dirty="0">
                <a:effectLst/>
              </a:rPr>
            </a:br>
            <a:endParaRPr lang="en-US" sz="1100" b="0" dirty="0">
              <a:effectLst/>
            </a:endParaRPr>
          </a:p>
          <a:p>
            <a:pPr algn="l" rtl="0">
              <a:lnSpc>
                <a:spcPct val="200000"/>
              </a:lnSpc>
              <a:spcAft>
                <a:spcPts val="0"/>
              </a:spcAft>
            </a:pPr>
            <a:br>
              <a:rPr lang="en-US" sz="1100" b="0" dirty="0">
                <a:effectLst/>
              </a:rPr>
            </a:br>
            <a:endParaRPr lang="en-US" sz="1100" b="0" dirty="0">
              <a:effectLst/>
            </a:endParaRPr>
          </a:p>
          <a:p>
            <a:pPr algn="l" rtl="0">
              <a:lnSpc>
                <a:spcPct val="200000"/>
              </a:lnSpc>
              <a:spcAft>
                <a:spcPts val="0"/>
              </a:spcAft>
            </a:pPr>
            <a:br>
              <a:rPr lang="en-US" dirty="0">
                <a:effectLst/>
              </a:rPr>
            </a:br>
            <a:endParaRPr lang="en-US" dirty="0">
              <a:effectLst/>
            </a:endParaRPr>
          </a:p>
          <a:p>
            <a:pPr algn="l" rtl="0">
              <a:lnSpc>
                <a:spcPct val="200000"/>
              </a:lnSpc>
              <a:spcAft>
                <a:spcPts val="0"/>
              </a:spcAft>
            </a:pPr>
            <a:br>
              <a:rPr lang="en-US" dirty="0">
                <a:effectLst/>
              </a:rPr>
            </a:br>
            <a:endParaRPr lang="en-US" dirty="0">
              <a:effectLst/>
            </a:endParaRPr>
          </a:p>
        </p:txBody>
      </p:sp>
    </p:spTree>
    <p:extLst>
      <p:ext uri="{BB962C8B-B14F-4D97-AF65-F5344CB8AC3E}">
        <p14:creationId xmlns:p14="http://schemas.microsoft.com/office/powerpoint/2010/main" val="213309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521DD34-C6F2-4402-9A01-962807DB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E9F5709-299C-4D22-AC0F-E940554C1C17}"/>
              </a:ext>
            </a:extLst>
          </p:cNvPr>
          <p:cNvSpPr txBox="1"/>
          <p:nvPr/>
        </p:nvSpPr>
        <p:spPr>
          <a:xfrm>
            <a:off x="619760" y="830425"/>
            <a:ext cx="5154507" cy="298580"/>
          </a:xfrm>
          <a:prstGeom prst="rect">
            <a:avLst/>
          </a:prstGeom>
        </p:spPr>
        <p:txBody>
          <a:bodyPr vert="horz" lIns="91440" tIns="45720" rIns="91440" bIns="45720" rtlCol="0">
            <a:noAutofit/>
          </a:bodyPr>
          <a:lstStyle/>
          <a:p>
            <a:pPr algn="ctr">
              <a:lnSpc>
                <a:spcPct val="90000"/>
              </a:lnSpc>
              <a:spcAft>
                <a:spcPts val="600"/>
              </a:spcAft>
            </a:pPr>
            <a:r>
              <a:rPr lang="en-US" sz="3200" dirty="0"/>
              <a:t>Why Ostriches?</a:t>
            </a:r>
          </a:p>
        </p:txBody>
      </p:sp>
      <p:pic>
        <p:nvPicPr>
          <p:cNvPr id="6" name="Picture 5" descr="A picture containing cat, indoor, domestic cat&#10;&#10;Description automatically generated">
            <a:extLst>
              <a:ext uri="{FF2B5EF4-FFF2-40B4-BE49-F238E27FC236}">
                <a16:creationId xmlns:a16="http://schemas.microsoft.com/office/drawing/2014/main" id="{EDC1E9D9-E630-4552-9BCC-2E26D3866980}"/>
              </a:ext>
            </a:extLst>
          </p:cNvPr>
          <p:cNvPicPr>
            <a:picLocks noChangeAspect="1"/>
          </p:cNvPicPr>
          <p:nvPr/>
        </p:nvPicPr>
        <p:blipFill rotWithShape="1">
          <a:blip r:embed="rId2">
            <a:extLst>
              <a:ext uri="{28A0092B-C50C-407E-A947-70E740481C1C}">
                <a14:useLocalDpi xmlns:a14="http://schemas.microsoft.com/office/drawing/2010/main" val="0"/>
              </a:ext>
            </a:extLst>
          </a:blip>
          <a:srcRect r="9790" b="4"/>
          <a:stretch/>
        </p:blipFill>
        <p:spPr>
          <a:xfrm rot="16200000">
            <a:off x="6086072" y="331660"/>
            <a:ext cx="3933497" cy="3270176"/>
          </a:xfrm>
          <a:prstGeom prst="rect">
            <a:avLst/>
          </a:prstGeom>
        </p:spPr>
      </p:pic>
      <p:pic>
        <p:nvPicPr>
          <p:cNvPr id="8" name="Picture 7" descr="A monkey looking at the camera&#10;&#10;Description automatically generated with medium confidence">
            <a:extLst>
              <a:ext uri="{FF2B5EF4-FFF2-40B4-BE49-F238E27FC236}">
                <a16:creationId xmlns:a16="http://schemas.microsoft.com/office/drawing/2014/main" id="{7B682F69-9978-4AE7-8C58-4FE3A7FA66D5}"/>
              </a:ext>
            </a:extLst>
          </p:cNvPr>
          <p:cNvPicPr>
            <a:picLocks noChangeAspect="1"/>
          </p:cNvPicPr>
          <p:nvPr/>
        </p:nvPicPr>
        <p:blipFill rotWithShape="1">
          <a:blip r:embed="rId3">
            <a:extLst>
              <a:ext uri="{28A0092B-C50C-407E-A947-70E740481C1C}">
                <a14:useLocalDpi xmlns:a14="http://schemas.microsoft.com/office/drawing/2010/main" val="0"/>
              </a:ext>
            </a:extLst>
          </a:blip>
          <a:srcRect l="3989" r="14328" b="3"/>
          <a:stretch/>
        </p:blipFill>
        <p:spPr>
          <a:xfrm>
            <a:off x="9782174" y="10"/>
            <a:ext cx="2409826" cy="3933486"/>
          </a:xfrm>
          <a:prstGeom prst="rect">
            <a:avLst/>
          </a:prstGeom>
        </p:spPr>
      </p:pic>
      <p:pic>
        <p:nvPicPr>
          <p:cNvPr id="10" name="Picture 9" descr="A group of ostriches in a field&#10;&#10;Description automatically generated with medium confidence">
            <a:extLst>
              <a:ext uri="{FF2B5EF4-FFF2-40B4-BE49-F238E27FC236}">
                <a16:creationId xmlns:a16="http://schemas.microsoft.com/office/drawing/2014/main" id="{598D6449-F343-4540-BEB9-D858BB8F1F44}"/>
              </a:ext>
            </a:extLst>
          </p:cNvPr>
          <p:cNvPicPr>
            <a:picLocks noChangeAspect="1"/>
          </p:cNvPicPr>
          <p:nvPr/>
        </p:nvPicPr>
        <p:blipFill rotWithShape="1">
          <a:blip r:embed="rId4">
            <a:extLst>
              <a:ext uri="{28A0092B-C50C-407E-A947-70E740481C1C}">
                <a14:useLocalDpi xmlns:a14="http://schemas.microsoft.com/office/drawing/2010/main" val="0"/>
              </a:ext>
            </a:extLst>
          </a:blip>
          <a:srcRect t="25869" r="2" b="8594"/>
          <a:stretch/>
        </p:blipFill>
        <p:spPr>
          <a:xfrm>
            <a:off x="6417734" y="4019724"/>
            <a:ext cx="5774266" cy="2838276"/>
          </a:xfrm>
          <a:prstGeom prst="rect">
            <a:avLst/>
          </a:prstGeom>
        </p:spPr>
      </p:pic>
      <p:sp>
        <p:nvSpPr>
          <p:cNvPr id="11" name="TextBox 10">
            <a:extLst>
              <a:ext uri="{FF2B5EF4-FFF2-40B4-BE49-F238E27FC236}">
                <a16:creationId xmlns:a16="http://schemas.microsoft.com/office/drawing/2014/main" id="{091DCC83-5343-459D-B012-3B1A6D3057F7}"/>
              </a:ext>
            </a:extLst>
          </p:cNvPr>
          <p:cNvSpPr txBox="1"/>
          <p:nvPr/>
        </p:nvSpPr>
        <p:spPr>
          <a:xfrm>
            <a:off x="671804" y="1878603"/>
            <a:ext cx="4991878"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I spent a little over six years of my childhood in Botswana, Africa, and I loved going on safaris and seeing the wild animals. Especially ostriches.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When I was in middle school I did some puppetry for kids at VBS. My puppet was an ostrich named “Lola”.</a:t>
            </a:r>
          </a:p>
        </p:txBody>
      </p:sp>
    </p:spTree>
    <p:extLst>
      <p:ext uri="{BB962C8B-B14F-4D97-AF65-F5344CB8AC3E}">
        <p14:creationId xmlns:p14="http://schemas.microsoft.com/office/powerpoint/2010/main" val="201837152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8E2A8D-444A-464C-BEF7-E9AC10820ECF}"/>
              </a:ext>
            </a:extLst>
          </p:cNvPr>
          <p:cNvSpPr txBox="1"/>
          <p:nvPr/>
        </p:nvSpPr>
        <p:spPr>
          <a:xfrm>
            <a:off x="5145185" y="312615"/>
            <a:ext cx="6586489" cy="398585"/>
          </a:xfrm>
          <a:prstGeom prst="rect">
            <a:avLst/>
          </a:prstGeom>
        </p:spPr>
        <p:txBody>
          <a:bodyPr vert="horz" lIns="91440" tIns="45720" rIns="91440" bIns="45720" rtlCol="0">
            <a:noAutofit/>
          </a:bodyPr>
          <a:lstStyle/>
          <a:p>
            <a:pPr algn="ctr">
              <a:lnSpc>
                <a:spcPct val="90000"/>
              </a:lnSpc>
              <a:spcAft>
                <a:spcPts val="600"/>
              </a:spcAft>
            </a:pPr>
            <a:r>
              <a:rPr lang="en-US" sz="3600" dirty="0"/>
              <a:t>History of Ostrich Farming</a:t>
            </a:r>
          </a:p>
        </p:txBody>
      </p:sp>
      <p:pic>
        <p:nvPicPr>
          <p:cNvPr id="4" name="Picture 3" descr="A picture containing text, outdoor, ground, grass&#10;&#10;Description automatically generated">
            <a:extLst>
              <a:ext uri="{FF2B5EF4-FFF2-40B4-BE49-F238E27FC236}">
                <a16:creationId xmlns:a16="http://schemas.microsoft.com/office/drawing/2014/main" id="{51E92E31-CFD2-4873-95A3-49D552D9F627}"/>
              </a:ext>
            </a:extLst>
          </p:cNvPr>
          <p:cNvPicPr>
            <a:picLocks noChangeAspect="1"/>
          </p:cNvPicPr>
          <p:nvPr/>
        </p:nvPicPr>
        <p:blipFill rotWithShape="1">
          <a:blip r:embed="rId2">
            <a:extLst>
              <a:ext uri="{28A0092B-C50C-407E-A947-70E740481C1C}">
                <a14:useLocalDpi xmlns:a14="http://schemas.microsoft.com/office/drawing/2010/main" val="0"/>
              </a:ext>
            </a:extLst>
          </a:blip>
          <a:srcRect t="9540" r="1" b="3545"/>
          <a:stretch/>
        </p:blipFill>
        <p:spPr>
          <a:xfrm>
            <a:off x="20" y="10"/>
            <a:ext cx="4635571" cy="6857990"/>
          </a:xfrm>
          <a:prstGeom prst="rect">
            <a:avLst/>
          </a:prstGeom>
          <a:effectLst/>
        </p:spPr>
      </p:pic>
      <p:sp>
        <p:nvSpPr>
          <p:cNvPr id="6" name="TextBox 5">
            <a:extLst>
              <a:ext uri="{FF2B5EF4-FFF2-40B4-BE49-F238E27FC236}">
                <a16:creationId xmlns:a16="http://schemas.microsoft.com/office/drawing/2014/main" id="{765D8A19-84E4-46FB-83F4-B605F49F0D4E}"/>
              </a:ext>
            </a:extLst>
          </p:cNvPr>
          <p:cNvSpPr txBox="1"/>
          <p:nvPr/>
        </p:nvSpPr>
        <p:spPr>
          <a:xfrm>
            <a:off x="5314462" y="1352062"/>
            <a:ext cx="6135076" cy="5632311"/>
          </a:xfrm>
          <a:prstGeom prst="rect">
            <a:avLst/>
          </a:prstGeom>
          <a:noFill/>
        </p:spPr>
        <p:txBody>
          <a:bodyPr wrap="square" rtlCol="0">
            <a:spAutoFit/>
          </a:bodyPr>
          <a:lstStyle/>
          <a:p>
            <a:r>
              <a:rPr lang="en-US" dirty="0"/>
              <a:t>Ostrich feathers have been used in fashion for almost as long as we can go back. They have always been considered quite extravagant and often signified status.</a:t>
            </a:r>
          </a:p>
          <a:p>
            <a:endParaRPr lang="en-US" dirty="0"/>
          </a:p>
          <a:p>
            <a:r>
              <a:rPr lang="en-US" dirty="0"/>
              <a:t>Wild ostriches were hunted for their feathers until 1860 when the first ostrich farm was created in South Africa. Farms did not exist prior to this because they did not have the proper equipment to take care of the ostrich eggs. </a:t>
            </a:r>
          </a:p>
          <a:p>
            <a:endParaRPr lang="en-US" dirty="0"/>
          </a:p>
          <a:p>
            <a:r>
              <a:rPr lang="en-US" dirty="0"/>
              <a:t>When the ostrich market crashed due to the world wars, ostrich farmers needed to expand beyond feathers in order to keep their businesses alive. They began to sell ostrich leather and meat.</a:t>
            </a:r>
          </a:p>
          <a:p>
            <a:endParaRPr lang="en-US" dirty="0"/>
          </a:p>
          <a:p>
            <a:r>
              <a:rPr lang="en-US" dirty="0"/>
              <a:t>South Africa owned a total ostrich monopoly until 1993 when the demand for ostrich leather became more than they could produce alone. The end of apartheid also played a large part in the breaking of the monopoly.</a:t>
            </a:r>
          </a:p>
          <a:p>
            <a:endParaRPr lang="en-US" dirty="0"/>
          </a:p>
          <a:p>
            <a:endParaRPr lang="en-US" dirty="0"/>
          </a:p>
        </p:txBody>
      </p:sp>
    </p:spTree>
    <p:extLst>
      <p:ext uri="{BB962C8B-B14F-4D97-AF65-F5344CB8AC3E}">
        <p14:creationId xmlns:p14="http://schemas.microsoft.com/office/powerpoint/2010/main" val="70712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ostriches walking on a sandy area&#10;&#10;Description automatically generated with medium confidence">
            <a:extLst>
              <a:ext uri="{FF2B5EF4-FFF2-40B4-BE49-F238E27FC236}">
                <a16:creationId xmlns:a16="http://schemas.microsoft.com/office/drawing/2014/main" id="{DF5D081B-316D-4CB3-A2A7-96038A283E6C}"/>
              </a:ext>
            </a:extLst>
          </p:cNvPr>
          <p:cNvPicPr>
            <a:picLocks noChangeAspect="1"/>
          </p:cNvPicPr>
          <p:nvPr/>
        </p:nvPicPr>
        <p:blipFill rotWithShape="1">
          <a:blip r:embed="rId2">
            <a:extLst>
              <a:ext uri="{28A0092B-C50C-407E-A947-70E740481C1C}">
                <a14:useLocalDpi xmlns:a14="http://schemas.microsoft.com/office/drawing/2010/main" val="0"/>
              </a:ext>
            </a:extLst>
          </a:blip>
          <a:srcRect b="807"/>
          <a:stretch/>
        </p:blipFill>
        <p:spPr>
          <a:xfrm>
            <a:off x="-2850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347063F-54D7-4CEE-AA12-F029C77302A8}"/>
              </a:ext>
            </a:extLst>
          </p:cNvPr>
          <p:cNvSpPr txBox="1"/>
          <p:nvPr/>
        </p:nvSpPr>
        <p:spPr>
          <a:xfrm>
            <a:off x="7093321" y="355309"/>
            <a:ext cx="5095630" cy="410599"/>
          </a:xfrm>
          <a:prstGeom prst="rect">
            <a:avLst/>
          </a:prstGeom>
        </p:spPr>
        <p:txBody>
          <a:bodyPr vert="horz" lIns="91440" tIns="45720" rIns="91440" bIns="45720" rtlCol="0">
            <a:noAutofit/>
          </a:bodyPr>
          <a:lstStyle/>
          <a:p>
            <a:pPr>
              <a:lnSpc>
                <a:spcPct val="90000"/>
              </a:lnSpc>
              <a:spcAft>
                <a:spcPts val="600"/>
              </a:spcAft>
            </a:pPr>
            <a:r>
              <a:rPr lang="en-US" sz="4000" dirty="0"/>
              <a:t>African Ostrich Farming</a:t>
            </a:r>
          </a:p>
        </p:txBody>
      </p:sp>
      <p:sp>
        <p:nvSpPr>
          <p:cNvPr id="3" name="TextBox 2">
            <a:extLst>
              <a:ext uri="{FF2B5EF4-FFF2-40B4-BE49-F238E27FC236}">
                <a16:creationId xmlns:a16="http://schemas.microsoft.com/office/drawing/2014/main" id="{BDF77FE6-706C-4E4A-82D3-C778AB0977C1}"/>
              </a:ext>
            </a:extLst>
          </p:cNvPr>
          <p:cNvSpPr txBox="1"/>
          <p:nvPr/>
        </p:nvSpPr>
        <p:spPr>
          <a:xfrm>
            <a:off x="7448062" y="1289538"/>
            <a:ext cx="4017107" cy="4247317"/>
          </a:xfrm>
          <a:prstGeom prst="rect">
            <a:avLst/>
          </a:prstGeom>
          <a:noFill/>
        </p:spPr>
        <p:txBody>
          <a:bodyPr wrap="square" rtlCol="0">
            <a:spAutoFit/>
          </a:bodyPr>
          <a:lstStyle/>
          <a:p>
            <a:pPr marL="285750" indent="-285750">
              <a:buFont typeface="Arial" panose="020B0604020202020204" pitchFamily="34" charset="0"/>
              <a:buChar char="•"/>
            </a:pPr>
            <a:r>
              <a:rPr lang="en-US" dirty="0"/>
              <a:t>South Africa is still the number one ostrich goods export in the world. The desert habitat makes it ideal for raising the birds.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90% of goods come from the “ostrich capital”, </a:t>
            </a:r>
            <a:r>
              <a:rPr lang="en-US" dirty="0" err="1"/>
              <a:t>Oudtshroon</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Ostrich farms in Africa also get a lot of their revenue from tourists who visit the farms.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Other notable ostrich farming countries in Africa are Botswana and Zambia. </a:t>
            </a:r>
          </a:p>
        </p:txBody>
      </p:sp>
    </p:spTree>
    <p:extLst>
      <p:ext uri="{BB962C8B-B14F-4D97-AF65-F5344CB8AC3E}">
        <p14:creationId xmlns:p14="http://schemas.microsoft.com/office/powerpoint/2010/main" val="378872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A picture containing outdoor, sky, person&#10;&#10;Description automatically generated">
            <a:extLst>
              <a:ext uri="{FF2B5EF4-FFF2-40B4-BE49-F238E27FC236}">
                <a16:creationId xmlns:a16="http://schemas.microsoft.com/office/drawing/2014/main" id="{12AC9F18-FACC-48FB-9907-655D2615A0D9}"/>
              </a:ext>
            </a:extLst>
          </p:cNvPr>
          <p:cNvPicPr>
            <a:picLocks noChangeAspect="1"/>
          </p:cNvPicPr>
          <p:nvPr/>
        </p:nvPicPr>
        <p:blipFill rotWithShape="1">
          <a:blip r:embed="rId2">
            <a:extLst>
              <a:ext uri="{28A0092B-C50C-407E-A947-70E740481C1C}">
                <a14:useLocalDpi xmlns:a14="http://schemas.microsoft.com/office/drawing/2010/main" val="0"/>
              </a:ext>
            </a:extLst>
          </a:blip>
          <a:srcRect t="7002" r="-1" b="-1"/>
          <a:stretch/>
        </p:blipFill>
        <p:spPr>
          <a:xfrm>
            <a:off x="-78133" y="10"/>
            <a:ext cx="12188932" cy="6857990"/>
          </a:xfrm>
          <a:prstGeom prst="rect">
            <a:avLst/>
          </a:prstGeom>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C99A6B39-1125-4D9C-893E-8D69B516DB38}"/>
              </a:ext>
            </a:extLst>
          </p:cNvPr>
          <p:cNvSpPr txBox="1"/>
          <p:nvPr/>
        </p:nvSpPr>
        <p:spPr>
          <a:xfrm>
            <a:off x="1311972" y="386521"/>
            <a:ext cx="9565028" cy="1249240"/>
          </a:xfrm>
          <a:prstGeom prst="rect">
            <a:avLst/>
          </a:prstGeom>
        </p:spPr>
        <p:txBody>
          <a:bodyPr vert="horz" lIns="91440" tIns="45720" rIns="91440" bIns="45720" rtlCol="0">
            <a:normAutofit/>
          </a:bodyPr>
          <a:lstStyle/>
          <a:p>
            <a:pPr algn="ctr">
              <a:lnSpc>
                <a:spcPct val="90000"/>
              </a:lnSpc>
              <a:spcAft>
                <a:spcPts val="600"/>
              </a:spcAft>
            </a:pPr>
            <a:r>
              <a:rPr lang="en-US" sz="3600" dirty="0">
                <a:solidFill>
                  <a:schemeClr val="bg1"/>
                </a:solidFill>
              </a:rPr>
              <a:t>Asian Ostrich Farming</a:t>
            </a:r>
          </a:p>
        </p:txBody>
      </p:sp>
      <p:sp>
        <p:nvSpPr>
          <p:cNvPr id="3" name="TextBox 2">
            <a:extLst>
              <a:ext uri="{FF2B5EF4-FFF2-40B4-BE49-F238E27FC236}">
                <a16:creationId xmlns:a16="http://schemas.microsoft.com/office/drawing/2014/main" id="{14765D8E-0972-41F5-BD71-2956EDA731A0}"/>
              </a:ext>
            </a:extLst>
          </p:cNvPr>
          <p:cNvSpPr txBox="1"/>
          <p:nvPr/>
        </p:nvSpPr>
        <p:spPr>
          <a:xfrm>
            <a:off x="140676" y="4095262"/>
            <a:ext cx="794043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When South Africa allowed other countries to have ostrich farms, China quickly became the second biggest export.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China developed more advanced technology that could process food for the ostrich faster than ever before.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also developed better technology for ostrich egg incubators.</a:t>
            </a:r>
          </a:p>
        </p:txBody>
      </p:sp>
    </p:spTree>
    <p:extLst>
      <p:ext uri="{BB962C8B-B14F-4D97-AF65-F5344CB8AC3E}">
        <p14:creationId xmlns:p14="http://schemas.microsoft.com/office/powerpoint/2010/main" val="382660946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F3660EFF-5249-4B5E-A34D-1299A554CD35}"/>
              </a:ext>
            </a:extLst>
          </p:cNvPr>
          <p:cNvPicPr>
            <a:picLocks noChangeAspect="1"/>
          </p:cNvPicPr>
          <p:nvPr/>
        </p:nvPicPr>
        <p:blipFill rotWithShape="1">
          <a:blip r:embed="rId2">
            <a:extLst>
              <a:ext uri="{28A0092B-C50C-407E-A947-70E740481C1C}">
                <a14:useLocalDpi xmlns:a14="http://schemas.microsoft.com/office/drawing/2010/main" val="0"/>
              </a:ext>
            </a:extLst>
          </a:blip>
          <a:srcRect b="1130"/>
          <a:stretch/>
        </p:blipFill>
        <p:spPr>
          <a:xfrm>
            <a:off x="1" y="10"/>
            <a:ext cx="6936390" cy="6857990"/>
          </a:xfrm>
          <a:prstGeom prst="rect">
            <a:avLst/>
          </a:prstGeom>
        </p:spPr>
      </p:pic>
      <p:sp>
        <p:nvSpPr>
          <p:cNvPr id="2" name="TextBox 1">
            <a:extLst>
              <a:ext uri="{FF2B5EF4-FFF2-40B4-BE49-F238E27FC236}">
                <a16:creationId xmlns:a16="http://schemas.microsoft.com/office/drawing/2014/main" id="{00BE85B7-0160-43C2-93D2-3A580EDF38F4}"/>
              </a:ext>
            </a:extLst>
          </p:cNvPr>
          <p:cNvSpPr txBox="1"/>
          <p:nvPr/>
        </p:nvSpPr>
        <p:spPr>
          <a:xfrm>
            <a:off x="7143263" y="597586"/>
            <a:ext cx="4468444" cy="3742762"/>
          </a:xfrm>
          <a:prstGeom prst="rect">
            <a:avLst/>
          </a:prstGeom>
        </p:spPr>
        <p:txBody>
          <a:bodyPr vert="horz" lIns="91440" tIns="45720" rIns="91440" bIns="45720" rtlCol="0">
            <a:normAutofit/>
          </a:bodyPr>
          <a:lstStyle/>
          <a:p>
            <a:pPr>
              <a:lnSpc>
                <a:spcPct val="90000"/>
              </a:lnSpc>
              <a:spcAft>
                <a:spcPts val="600"/>
              </a:spcAft>
            </a:pPr>
            <a:r>
              <a:rPr lang="en-US" sz="3200" dirty="0"/>
              <a:t>American Ostrich Farming</a:t>
            </a:r>
          </a:p>
        </p:txBody>
      </p:sp>
      <p:sp>
        <p:nvSpPr>
          <p:cNvPr id="3" name="TextBox 2">
            <a:extLst>
              <a:ext uri="{FF2B5EF4-FFF2-40B4-BE49-F238E27FC236}">
                <a16:creationId xmlns:a16="http://schemas.microsoft.com/office/drawing/2014/main" id="{F6FD6D75-2C6D-4ECB-B581-AACB0E518EA1}"/>
              </a:ext>
            </a:extLst>
          </p:cNvPr>
          <p:cNvSpPr txBox="1"/>
          <p:nvPr/>
        </p:nvSpPr>
        <p:spPr>
          <a:xfrm>
            <a:off x="7346462" y="1445846"/>
            <a:ext cx="4103076"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America is also a large producer of ostrich goods. Most ostrich farms are located in Idaho and Texas.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American Ostrich Association helps small farmers get started and make their way in the industry.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American ostrich farms are best known for their export of leather goods, especially ostrich leather boots.  </a:t>
            </a:r>
          </a:p>
        </p:txBody>
      </p:sp>
    </p:spTree>
    <p:extLst>
      <p:ext uri="{BB962C8B-B14F-4D97-AF65-F5344CB8AC3E}">
        <p14:creationId xmlns:p14="http://schemas.microsoft.com/office/powerpoint/2010/main" val="351614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620FDFD2-19AF-4124-A49A-BAC0929B1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outdoor, horse, transport&#10;&#10;Description automatically generated">
            <a:extLst>
              <a:ext uri="{FF2B5EF4-FFF2-40B4-BE49-F238E27FC236}">
                <a16:creationId xmlns:a16="http://schemas.microsoft.com/office/drawing/2014/main" id="{50DC8CAE-F71C-490C-9949-1D5FDC26F631}"/>
              </a:ext>
            </a:extLst>
          </p:cNvPr>
          <p:cNvPicPr>
            <a:picLocks noChangeAspect="1"/>
          </p:cNvPicPr>
          <p:nvPr/>
        </p:nvPicPr>
        <p:blipFill rotWithShape="1">
          <a:blip r:embed="rId2">
            <a:extLst>
              <a:ext uri="{28A0092B-C50C-407E-A947-70E740481C1C}">
                <a14:useLocalDpi xmlns:a14="http://schemas.microsoft.com/office/drawing/2010/main" val="0"/>
              </a:ext>
            </a:extLst>
          </a:blip>
          <a:srcRect t="16955" r="1" b="705"/>
          <a:stretch/>
        </p:blipFill>
        <p:spPr>
          <a:xfrm>
            <a:off x="20" y="1"/>
            <a:ext cx="6088360" cy="3333749"/>
          </a:xfrm>
          <a:custGeom>
            <a:avLst/>
            <a:gdLst/>
            <a:ahLst/>
            <a:cxnLst/>
            <a:rect l="l" t="t" r="r" b="b"/>
            <a:pathLst>
              <a:path w="6088380" h="3333749">
                <a:moveTo>
                  <a:pt x="0" y="0"/>
                </a:moveTo>
                <a:lnTo>
                  <a:pt x="6088380" y="0"/>
                </a:lnTo>
                <a:lnTo>
                  <a:pt x="6088380" y="2202180"/>
                </a:lnTo>
                <a:lnTo>
                  <a:pt x="5913795" y="3333749"/>
                </a:lnTo>
                <a:lnTo>
                  <a:pt x="0" y="3333749"/>
                </a:lnTo>
                <a:close/>
              </a:path>
            </a:pathLst>
          </a:custGeom>
        </p:spPr>
      </p:pic>
      <p:pic>
        <p:nvPicPr>
          <p:cNvPr id="4" name="Picture 3" descr="A picture containing text, seat&#10;&#10;Description automatically generated">
            <a:extLst>
              <a:ext uri="{FF2B5EF4-FFF2-40B4-BE49-F238E27FC236}">
                <a16:creationId xmlns:a16="http://schemas.microsoft.com/office/drawing/2014/main" id="{811175A6-15AF-4350-B9A2-8B3FDEC10BBA}"/>
              </a:ext>
            </a:extLst>
          </p:cNvPr>
          <p:cNvPicPr>
            <a:picLocks noChangeAspect="1"/>
          </p:cNvPicPr>
          <p:nvPr/>
        </p:nvPicPr>
        <p:blipFill rotWithShape="1">
          <a:blip r:embed="rId3">
            <a:extLst>
              <a:ext uri="{28A0092B-C50C-407E-A947-70E740481C1C}">
                <a14:useLocalDpi xmlns:a14="http://schemas.microsoft.com/office/drawing/2010/main" val="0"/>
              </a:ext>
            </a:extLst>
          </a:blip>
          <a:srcRect t="2849" r="1" b="24143"/>
          <a:stretch/>
        </p:blipFill>
        <p:spPr>
          <a:xfrm>
            <a:off x="20" y="3524252"/>
            <a:ext cx="6088360" cy="3333748"/>
          </a:xfrm>
          <a:custGeom>
            <a:avLst/>
            <a:gdLst/>
            <a:ahLst/>
            <a:cxnLst/>
            <a:rect l="l" t="t" r="r" b="b"/>
            <a:pathLst>
              <a:path w="6088380" h="3333748">
                <a:moveTo>
                  <a:pt x="0" y="0"/>
                </a:moveTo>
                <a:lnTo>
                  <a:pt x="5884403" y="0"/>
                </a:lnTo>
                <a:lnTo>
                  <a:pt x="5882640" y="11428"/>
                </a:lnTo>
                <a:lnTo>
                  <a:pt x="5562600" y="1931668"/>
                </a:lnTo>
                <a:lnTo>
                  <a:pt x="6088380" y="3333748"/>
                </a:lnTo>
                <a:lnTo>
                  <a:pt x="0" y="3333748"/>
                </a:lnTo>
                <a:close/>
              </a:path>
            </a:pathLst>
          </a:custGeom>
        </p:spPr>
      </p:pic>
      <p:grpSp>
        <p:nvGrpSpPr>
          <p:cNvPr id="24" name="Group 12">
            <a:extLst>
              <a:ext uri="{FF2B5EF4-FFF2-40B4-BE49-F238E27FC236}">
                <a16:creationId xmlns:a16="http://schemas.microsoft.com/office/drawing/2014/main" id="{7F6F6FC6-9A5F-4E14-8105-15D94914A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70" y="544"/>
            <a:ext cx="874716" cy="6857455"/>
            <a:chOff x="5395370" y="544"/>
            <a:chExt cx="874716" cy="6857455"/>
          </a:xfrm>
        </p:grpSpPr>
        <p:sp>
          <p:nvSpPr>
            <p:cNvPr id="14" name="Freeform: Shape 13">
              <a:extLst>
                <a:ext uri="{FF2B5EF4-FFF2-40B4-BE49-F238E27FC236}">
                  <a16:creationId xmlns:a16="http://schemas.microsoft.com/office/drawing/2014/main" id="{2DCFA6DA-C89C-4BD9-A659-4E35D789BF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4">
              <a:extLst>
                <a:ext uri="{FF2B5EF4-FFF2-40B4-BE49-F238E27FC236}">
                  <a16:creationId xmlns:a16="http://schemas.microsoft.com/office/drawing/2014/main" id="{868AC5BD-C02C-4D96-813D-3C9ABB388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1F17700B-F604-4BFE-A136-CB3179FE8E49}"/>
              </a:ext>
            </a:extLst>
          </p:cNvPr>
          <p:cNvSpPr txBox="1"/>
          <p:nvPr/>
        </p:nvSpPr>
        <p:spPr>
          <a:xfrm>
            <a:off x="6744677" y="226646"/>
            <a:ext cx="4995496" cy="6228862"/>
          </a:xfrm>
          <a:prstGeom prst="rect">
            <a:avLst/>
          </a:prstGeom>
        </p:spPr>
        <p:txBody>
          <a:bodyPr vert="horz" lIns="91440" tIns="45720" rIns="91440" bIns="45720" rtlCol="0">
            <a:normAutofit/>
          </a:bodyPr>
          <a:lstStyle/>
          <a:p>
            <a:pPr algn="ctr">
              <a:lnSpc>
                <a:spcPct val="90000"/>
              </a:lnSpc>
              <a:spcAft>
                <a:spcPts val="600"/>
              </a:spcAft>
            </a:pPr>
            <a:r>
              <a:rPr lang="en-US" sz="2400" dirty="0">
                <a:solidFill>
                  <a:schemeClr val="bg1">
                    <a:alpha val="80000"/>
                  </a:schemeClr>
                </a:solidFill>
              </a:rPr>
              <a:t>Ostrich Feathers have always intrigued people. They have been used as a sense of status for centuries.</a:t>
            </a:r>
          </a:p>
          <a:p>
            <a:pPr algn="ctr">
              <a:lnSpc>
                <a:spcPct val="90000"/>
              </a:lnSpc>
              <a:spcAft>
                <a:spcPts val="600"/>
              </a:spcAft>
            </a:pPr>
            <a:endParaRPr lang="en-US" sz="2400" dirty="0">
              <a:solidFill>
                <a:schemeClr val="bg1">
                  <a:alpha val="80000"/>
                </a:schemeClr>
              </a:solidFill>
            </a:endParaRPr>
          </a:p>
          <a:p>
            <a:pPr algn="ctr">
              <a:lnSpc>
                <a:spcPct val="90000"/>
              </a:lnSpc>
              <a:spcAft>
                <a:spcPts val="600"/>
              </a:spcAft>
            </a:pPr>
            <a:r>
              <a:rPr lang="en-US" sz="2400" dirty="0">
                <a:solidFill>
                  <a:schemeClr val="bg1">
                    <a:alpha val="80000"/>
                  </a:schemeClr>
                </a:solidFill>
              </a:rPr>
              <a:t>Egyptian kings used to hunt the birds. When King Tutankhamun’s tomb was opened, an ostrich fan was found. Though the feathers had long since deteriorated, the story of the hunt was still etched into the gold plate.</a:t>
            </a:r>
          </a:p>
          <a:p>
            <a:pPr algn="ctr">
              <a:lnSpc>
                <a:spcPct val="90000"/>
              </a:lnSpc>
              <a:spcAft>
                <a:spcPts val="600"/>
              </a:spcAft>
            </a:pPr>
            <a:endParaRPr lang="en-US" sz="2400" dirty="0">
              <a:solidFill>
                <a:schemeClr val="bg1">
                  <a:alpha val="80000"/>
                </a:schemeClr>
              </a:solidFill>
            </a:endParaRPr>
          </a:p>
          <a:p>
            <a:pPr algn="ctr">
              <a:lnSpc>
                <a:spcPct val="90000"/>
              </a:lnSpc>
              <a:spcAft>
                <a:spcPts val="600"/>
              </a:spcAft>
            </a:pPr>
            <a:r>
              <a:rPr lang="en-US" sz="2400" dirty="0">
                <a:solidFill>
                  <a:schemeClr val="bg1">
                    <a:alpha val="80000"/>
                  </a:schemeClr>
                </a:solidFill>
              </a:rPr>
              <a:t>In the Victorian era, wealthy Englishmen funerals would be adorned with ostrich feathers. The horses pulling the hearses would have ostrich feather caps to show the status of the deceased. </a:t>
            </a:r>
          </a:p>
        </p:txBody>
      </p:sp>
    </p:spTree>
    <p:extLst>
      <p:ext uri="{BB962C8B-B14F-4D97-AF65-F5344CB8AC3E}">
        <p14:creationId xmlns:p14="http://schemas.microsoft.com/office/powerpoint/2010/main" val="119577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erson holding a bottle&#10;&#10;Description automatically generated with low confidence">
            <a:extLst>
              <a:ext uri="{FF2B5EF4-FFF2-40B4-BE49-F238E27FC236}">
                <a16:creationId xmlns:a16="http://schemas.microsoft.com/office/drawing/2014/main" id="{6AC379C7-58E3-4890-A62D-883F7E528A00}"/>
              </a:ext>
            </a:extLst>
          </p:cNvPr>
          <p:cNvPicPr>
            <a:picLocks noChangeAspect="1"/>
          </p:cNvPicPr>
          <p:nvPr/>
        </p:nvPicPr>
        <p:blipFill rotWithShape="1">
          <a:blip r:embed="rId2">
            <a:extLst>
              <a:ext uri="{28A0092B-C50C-407E-A947-70E740481C1C}">
                <a14:useLocalDpi xmlns:a14="http://schemas.microsoft.com/office/drawing/2010/main" val="0"/>
              </a:ext>
            </a:extLst>
          </a:blip>
          <a:srcRect b="34845"/>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6" name="Picture 5">
            <a:extLst>
              <a:ext uri="{FF2B5EF4-FFF2-40B4-BE49-F238E27FC236}">
                <a16:creationId xmlns:a16="http://schemas.microsoft.com/office/drawing/2014/main" id="{742CE061-27E2-48BC-9BFF-A840FF3AAC68}"/>
              </a:ext>
            </a:extLst>
          </p:cNvPr>
          <p:cNvPicPr>
            <a:picLocks noChangeAspect="1"/>
          </p:cNvPicPr>
          <p:nvPr/>
        </p:nvPicPr>
        <p:blipFill rotWithShape="1">
          <a:blip r:embed="rId3">
            <a:extLst>
              <a:ext uri="{28A0092B-C50C-407E-A947-70E740481C1C}">
                <a14:useLocalDpi xmlns:a14="http://schemas.microsoft.com/office/drawing/2010/main" val="0"/>
              </a:ext>
            </a:extLst>
          </a:blip>
          <a:srcRect l="9048" r="1187" b="-1"/>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4" name="Picture 3" descr="A person in a fur coat&#10;&#10;Description automatically generated with low confidence">
            <a:extLst>
              <a:ext uri="{FF2B5EF4-FFF2-40B4-BE49-F238E27FC236}">
                <a16:creationId xmlns:a16="http://schemas.microsoft.com/office/drawing/2014/main" id="{5EC77FDC-B3CD-4338-8F23-CDEA84CCD898}"/>
              </a:ext>
            </a:extLst>
          </p:cNvPr>
          <p:cNvPicPr>
            <a:picLocks noChangeAspect="1"/>
          </p:cNvPicPr>
          <p:nvPr/>
        </p:nvPicPr>
        <p:blipFill rotWithShape="1">
          <a:blip r:embed="rId4">
            <a:extLst>
              <a:ext uri="{28A0092B-C50C-407E-A947-70E740481C1C}">
                <a14:useLocalDpi xmlns:a14="http://schemas.microsoft.com/office/drawing/2010/main" val="0"/>
              </a:ext>
            </a:extLst>
          </a:blip>
          <a:srcRect r="-2" b="26854"/>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19" name="Group 14">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6" name="Freeform: Shape 15">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C9BBAD58-A31E-4B7B-B6C3-8359AA84DC65}"/>
              </a:ext>
            </a:extLst>
          </p:cNvPr>
          <p:cNvSpPr txBox="1"/>
          <p:nvPr/>
        </p:nvSpPr>
        <p:spPr>
          <a:xfrm>
            <a:off x="329468" y="4397555"/>
            <a:ext cx="10025917" cy="2246769"/>
          </a:xfrm>
          <a:prstGeom prst="rect">
            <a:avLst/>
          </a:prstGeom>
          <a:noFill/>
        </p:spPr>
        <p:txBody>
          <a:bodyPr wrap="square" rtlCol="0">
            <a:spAutoFit/>
          </a:bodyPr>
          <a:lstStyle/>
          <a:p>
            <a:r>
              <a:rPr lang="en-US" sz="2800" dirty="0">
                <a:solidFill>
                  <a:schemeClr val="bg1">
                    <a:lumMod val="85000"/>
                  </a:schemeClr>
                </a:solidFill>
              </a:rPr>
              <a:t>Ostrich feathers are still considered to be a luxury item. They are mainly worn by celebrities and wealthy people. </a:t>
            </a:r>
          </a:p>
          <a:p>
            <a:endParaRPr lang="en-US" sz="2800" dirty="0">
              <a:solidFill>
                <a:schemeClr val="bg1">
                  <a:lumMod val="85000"/>
                </a:schemeClr>
              </a:solidFill>
            </a:endParaRPr>
          </a:p>
          <a:p>
            <a:r>
              <a:rPr lang="en-US" sz="2800" dirty="0">
                <a:solidFill>
                  <a:schemeClr val="bg1">
                    <a:lumMod val="85000"/>
                  </a:schemeClr>
                </a:solidFill>
              </a:rPr>
              <a:t>The famous actress, Rihanna, is particularly known for her ostrich feather fashions.</a:t>
            </a:r>
          </a:p>
        </p:txBody>
      </p:sp>
    </p:spTree>
    <p:extLst>
      <p:ext uri="{BB962C8B-B14F-4D97-AF65-F5344CB8AC3E}">
        <p14:creationId xmlns:p14="http://schemas.microsoft.com/office/powerpoint/2010/main" val="145739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 name="Picture 9" descr="A picture containing bag&#10;&#10;Description automatically generated">
            <a:extLst>
              <a:ext uri="{FF2B5EF4-FFF2-40B4-BE49-F238E27FC236}">
                <a16:creationId xmlns:a16="http://schemas.microsoft.com/office/drawing/2014/main" id="{B2880ADC-62CE-4676-83C0-5CD557165F5F}"/>
              </a:ext>
            </a:extLst>
          </p:cNvPr>
          <p:cNvPicPr>
            <a:picLocks noChangeAspect="1"/>
          </p:cNvPicPr>
          <p:nvPr/>
        </p:nvPicPr>
        <p:blipFill rotWithShape="1">
          <a:blip r:embed="rId2">
            <a:extLst>
              <a:ext uri="{28A0092B-C50C-407E-A947-70E740481C1C}">
                <a14:useLocalDpi xmlns:a14="http://schemas.microsoft.com/office/drawing/2010/main" val="0"/>
              </a:ext>
            </a:extLst>
          </a:blip>
          <a:srcRect t="4808" r="1" b="1"/>
          <a:stretch/>
        </p:blipFill>
        <p:spPr>
          <a:xfrm>
            <a:off x="6194368" y="10"/>
            <a:ext cx="5997632" cy="6857990"/>
          </a:xfrm>
          <a:custGeom>
            <a:avLst/>
            <a:gdLst/>
            <a:ahLst/>
            <a:cxnLst/>
            <a:rect l="l" t="t" r="r" b="b"/>
            <a:pathLst>
              <a:path w="5997632" h="6858000">
                <a:moveTo>
                  <a:pt x="0" y="0"/>
                </a:moveTo>
                <a:lnTo>
                  <a:pt x="5997632" y="0"/>
                </a:lnTo>
                <a:lnTo>
                  <a:pt x="5997632" y="6858000"/>
                </a:lnTo>
                <a:lnTo>
                  <a:pt x="3178693" y="6858000"/>
                </a:lnTo>
                <a:close/>
              </a:path>
            </a:pathLst>
          </a:custGeom>
        </p:spPr>
      </p:pic>
      <p:pic>
        <p:nvPicPr>
          <p:cNvPr id="4" name="Picture 3" descr="A pair of brown boots&#10;&#10;Description automatically generated">
            <a:extLst>
              <a:ext uri="{FF2B5EF4-FFF2-40B4-BE49-F238E27FC236}">
                <a16:creationId xmlns:a16="http://schemas.microsoft.com/office/drawing/2014/main" id="{F8CB8C89-D295-477A-91B4-6A6DA23876CD}"/>
              </a:ext>
            </a:extLst>
          </p:cNvPr>
          <p:cNvPicPr>
            <a:picLocks noChangeAspect="1"/>
          </p:cNvPicPr>
          <p:nvPr/>
        </p:nvPicPr>
        <p:blipFill rotWithShape="1">
          <a:blip r:embed="rId3">
            <a:extLst>
              <a:ext uri="{28A0092B-C50C-407E-A947-70E740481C1C}">
                <a14:useLocalDpi xmlns:a14="http://schemas.microsoft.com/office/drawing/2010/main" val="0"/>
              </a:ext>
            </a:extLst>
          </a:blip>
          <a:srcRect l="12476" r="17541"/>
          <a:stretch/>
        </p:blipFill>
        <p:spPr>
          <a:xfrm>
            <a:off x="-1" y="10"/>
            <a:ext cx="9141744" cy="6857990"/>
          </a:xfrm>
          <a:custGeom>
            <a:avLst/>
            <a:gdLst/>
            <a:ahLst/>
            <a:cxnLst/>
            <a:rect l="l" t="t" r="r" b="b"/>
            <a:pathLst>
              <a:path w="9141744" h="6863485">
                <a:moveTo>
                  <a:pt x="0" y="0"/>
                </a:moveTo>
                <a:lnTo>
                  <a:pt x="5963051" y="0"/>
                </a:lnTo>
                <a:lnTo>
                  <a:pt x="9141744" y="6863485"/>
                </a:lnTo>
                <a:lnTo>
                  <a:pt x="0" y="6863485"/>
                </a:lnTo>
                <a:lnTo>
                  <a:pt x="0" y="0"/>
                </a:lnTo>
                <a:close/>
              </a:path>
            </a:pathLst>
          </a:custGeom>
        </p:spPr>
      </p:pic>
      <p:sp>
        <p:nvSpPr>
          <p:cNvPr id="15" name="Freeform: Shape 14">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A267E3A-352A-4B29-9821-4962EBC8CE93}"/>
              </a:ext>
            </a:extLst>
          </p:cNvPr>
          <p:cNvSpPr txBox="1"/>
          <p:nvPr/>
        </p:nvSpPr>
        <p:spPr>
          <a:xfrm>
            <a:off x="9317" y="1773847"/>
            <a:ext cx="4620544" cy="1775994"/>
          </a:xfrm>
          <a:prstGeom prst="rect">
            <a:avLst/>
          </a:prstGeom>
        </p:spPr>
        <p:txBody>
          <a:bodyPr vert="horz" lIns="91440" tIns="45720" rIns="91440" bIns="45720" rtlCol="0">
            <a:normAutofit/>
          </a:bodyPr>
          <a:lstStyle/>
          <a:p>
            <a:pPr>
              <a:lnSpc>
                <a:spcPct val="90000"/>
              </a:lnSpc>
              <a:spcAft>
                <a:spcPts val="600"/>
              </a:spcAft>
            </a:pPr>
            <a:r>
              <a:rPr lang="en-US" sz="3200" dirty="0"/>
              <a:t>Ostrich Leathers</a:t>
            </a:r>
          </a:p>
          <a:p>
            <a:pPr>
              <a:lnSpc>
                <a:spcPct val="90000"/>
              </a:lnSpc>
              <a:spcAft>
                <a:spcPts val="600"/>
              </a:spcAft>
            </a:pPr>
            <a:endParaRPr lang="en-US" sz="3200" dirty="0"/>
          </a:p>
        </p:txBody>
      </p:sp>
      <p:sp>
        <p:nvSpPr>
          <p:cNvPr id="3" name="TextBox 2">
            <a:extLst>
              <a:ext uri="{FF2B5EF4-FFF2-40B4-BE49-F238E27FC236}">
                <a16:creationId xmlns:a16="http://schemas.microsoft.com/office/drawing/2014/main" id="{72EAF921-8438-42AB-AB8D-717252714E11}"/>
              </a:ext>
            </a:extLst>
          </p:cNvPr>
          <p:cNvSpPr txBox="1"/>
          <p:nvPr/>
        </p:nvSpPr>
        <p:spPr>
          <a:xfrm>
            <a:off x="164123" y="2485292"/>
            <a:ext cx="3970215" cy="2585323"/>
          </a:xfrm>
          <a:prstGeom prst="rect">
            <a:avLst/>
          </a:prstGeom>
          <a:noFill/>
        </p:spPr>
        <p:txBody>
          <a:bodyPr wrap="square" rtlCol="0">
            <a:spAutoFit/>
          </a:bodyPr>
          <a:lstStyle/>
          <a:p>
            <a:r>
              <a:rPr lang="en-US" dirty="0"/>
              <a:t>When the ostrich market crashed, ostrich leather was introduced.</a:t>
            </a:r>
          </a:p>
          <a:p>
            <a:endParaRPr lang="en-US" dirty="0"/>
          </a:p>
          <a:p>
            <a:r>
              <a:rPr lang="en-US" dirty="0"/>
              <a:t>Ostrich leather is popular in items such as boots, handbags, and belts.</a:t>
            </a:r>
          </a:p>
          <a:p>
            <a:endParaRPr lang="en-US" dirty="0"/>
          </a:p>
          <a:p>
            <a:r>
              <a:rPr lang="en-US" dirty="0"/>
              <a:t>Designers are especially found of creating matching accessories out of ostrich leather.</a:t>
            </a:r>
          </a:p>
        </p:txBody>
      </p:sp>
    </p:spTree>
    <p:extLst>
      <p:ext uri="{BB962C8B-B14F-4D97-AF65-F5344CB8AC3E}">
        <p14:creationId xmlns:p14="http://schemas.microsoft.com/office/powerpoint/2010/main" val="18191965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799</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 serif</vt:lpstr>
      <vt:lpstr>Office Theme</vt:lpstr>
      <vt:lpstr>Ostrich Textiles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Ostrich Textiles</dc:title>
  <dc:creator>Bryan, Charity September Lana</dc:creator>
  <cp:lastModifiedBy>Bryan, Charity September Lana</cp:lastModifiedBy>
  <cp:revision>5</cp:revision>
  <dcterms:created xsi:type="dcterms:W3CDTF">2022-03-29T20:34:44Z</dcterms:created>
  <dcterms:modified xsi:type="dcterms:W3CDTF">2022-03-31T01:43:52Z</dcterms:modified>
</cp:coreProperties>
</file>